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9" r:id="rId2"/>
    <p:sldId id="260" r:id="rId3"/>
    <p:sldId id="271" r:id="rId4"/>
  </p:sldIdLst>
  <p:sldSz cx="12192000" cy="6858000"/>
  <p:notesSz cx="6858000" cy="9144000"/>
  <p:custDataLst>
    <p:tags r:id="rId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04B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93922" autoAdjust="0"/>
  </p:normalViewPr>
  <p:slideViewPr>
    <p:cSldViewPr>
      <p:cViewPr varScale="1">
        <p:scale>
          <a:sx n="69" d="100"/>
          <a:sy n="69" d="100"/>
        </p:scale>
        <p:origin x="87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910" y="60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EE562-E05A-4626-B3AF-5F0B868819D9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519D9-560B-443C-B598-BE18CE88D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29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267001-F5EE-4B01-ADD9-95392EA1E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44CC777-6BA2-40D2-9A82-AD403FA4F5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FA2BC8-F9FC-47B4-B94E-984652D79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158127-7E67-4DC3-A9CF-380C6A5B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CFB686-854A-4D91-AAF2-24DD33CC1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673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2ECE69F-178E-4786-B1D6-461B25E3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5DB0CCE-2BB7-4FE6-9F6D-0F849019D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0DEABB-F5A0-404E-81BE-A2C6C1A7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956E4A42-AE58-43D5-A1E5-C2A90FAEF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344955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0ABFC8D9-3E46-4244-BCF8-DF828263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9000"/>
            <a:ext cx="11946000" cy="1141516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6" name="Рисунок 6">
            <a:extLst>
              <a:ext uri="{FF2B5EF4-FFF2-40B4-BE49-F238E27FC236}">
                <a16:creationId xmlns:a16="http://schemas.microsoft.com/office/drawing/2014/main" id="{D5ACAE7A-E405-438C-BF4B-A37C1D7BBD2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726000" y="2079000"/>
            <a:ext cx="5220000" cy="4230000"/>
          </a:xfrm>
        </p:spPr>
      </p:sp>
    </p:spTree>
    <p:extLst>
      <p:ext uri="{BB962C8B-B14F-4D97-AF65-F5344CB8AC3E}">
        <p14:creationId xmlns:p14="http://schemas.microsoft.com/office/powerpoint/2010/main" val="1544978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0ABFC8D9-3E46-4244-BCF8-DF828263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9000"/>
            <a:ext cx="11946000" cy="1141516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6" name="Рисунок 6">
            <a:extLst>
              <a:ext uri="{FF2B5EF4-FFF2-40B4-BE49-F238E27FC236}">
                <a16:creationId xmlns:a16="http://schemas.microsoft.com/office/drawing/2014/main" id="{D5ACAE7A-E405-438C-BF4B-A37C1D7BBD2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16000" y="2034000"/>
            <a:ext cx="5220000" cy="4230000"/>
          </a:xfrm>
        </p:spPr>
      </p:sp>
    </p:spTree>
    <p:extLst>
      <p:ext uri="{BB962C8B-B14F-4D97-AF65-F5344CB8AC3E}">
        <p14:creationId xmlns:p14="http://schemas.microsoft.com/office/powerpoint/2010/main" val="1853779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5">
            <a:extLst>
              <a:ext uri="{FF2B5EF4-FFF2-40B4-BE49-F238E27FC236}">
                <a16:creationId xmlns:a16="http://schemas.microsoft.com/office/drawing/2014/main" id="{0B504799-5A5B-4904-96F0-E39EDC0290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719263"/>
            <a:ext cx="12192000" cy="513873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29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BA0536-C2F3-45FD-BCE9-A7664FF11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DCB672-9A39-4592-A702-905A663DE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00B59B-B30F-4BCA-BF7C-138210157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B11AE46-CD71-40A2-B051-FED4CF251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97D472E-4D2E-4B58-B26C-A5C6E9B96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590CE5-E95F-4274-817F-D56AE118E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36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79CC03-CB65-4A4C-90D3-F02B507A0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4C3BF4E-7FD7-4E97-ADD2-17103BBDA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4CE1139-B009-4241-B0C4-BF93CB876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1306DD-CDF6-4C8F-8EAA-8585BA36E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E83B16-91E8-4F91-A8A9-2286EF49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500BC4-2676-4C2C-A56B-8495420F6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06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BFDEE6-9163-4FA6-9C33-9D0B1D96F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6CFD921-B66F-4B9F-8D0C-B14325FE9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DD6FEE-737C-4DE7-A07A-B8500FB8C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8FE9F1-30AE-46C1-A8C8-4B7D5FFC7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45E6A3-691A-440E-94B6-E4165602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37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B71DFBC-935C-41DF-9AF9-A79F2BD809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FFC04AF-1DA1-4817-ACF7-5A110AD3A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DFD425-2E61-4F50-9A02-6256A3497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833F48-4BE3-401E-8EAC-ED423D3D4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E6C580-1988-45AF-BDB1-7BCACEB9D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81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721462-A9E1-4536-9F2D-B2F8F218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D1B458C-BFE5-4FED-890B-A3C81CBD9E00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74EC097-BE1E-47C5-A4A4-558BFD9F9C06}"/>
              </a:ext>
            </a:extLst>
          </p:cNvPr>
          <p:cNvSpPr/>
          <p:nvPr userDrawn="1"/>
        </p:nvSpPr>
        <p:spPr>
          <a:xfrm>
            <a:off x="12450" y="6772425"/>
            <a:ext cx="12192000" cy="9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ECD6CA42-8F84-4EF7-AC44-C6D7CA7B5256}"/>
              </a:ext>
            </a:extLst>
          </p:cNvPr>
          <p:cNvGrpSpPr/>
          <p:nvPr userDrawn="1"/>
        </p:nvGrpSpPr>
        <p:grpSpPr>
          <a:xfrm>
            <a:off x="0" y="49500"/>
            <a:ext cx="2844750" cy="274500"/>
            <a:chOff x="5228062" y="49500"/>
            <a:chExt cx="2844750" cy="274500"/>
          </a:xfrm>
          <a:solidFill>
            <a:schemeClr val="tx2"/>
          </a:solidFill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EF73193D-4957-4A8F-A457-261D1530DEC3}"/>
                </a:ext>
              </a:extLst>
            </p:cNvPr>
            <p:cNvSpPr/>
            <p:nvPr userDrawn="1"/>
          </p:nvSpPr>
          <p:spPr>
            <a:xfrm>
              <a:off x="5228062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Блок-схема: объединение 10">
              <a:extLst>
                <a:ext uri="{FF2B5EF4-FFF2-40B4-BE49-F238E27FC236}">
                  <a16:creationId xmlns:a16="http://schemas.microsoft.com/office/drawing/2014/main" id="{9CA2CB59-7E2E-4FE6-B4DA-BC82267C4973}"/>
                </a:ext>
              </a:extLst>
            </p:cNvPr>
            <p:cNvSpPr/>
            <p:nvPr userDrawn="1"/>
          </p:nvSpPr>
          <p:spPr>
            <a:xfrm>
              <a:off x="7465312" y="49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F77822EB-8A6C-4A70-8594-303E6651250C}"/>
              </a:ext>
            </a:extLst>
          </p:cNvPr>
          <p:cNvGrpSpPr/>
          <p:nvPr userDrawn="1"/>
        </p:nvGrpSpPr>
        <p:grpSpPr>
          <a:xfrm>
            <a:off x="9382650" y="6596925"/>
            <a:ext cx="2844750" cy="274500"/>
            <a:chOff x="9347250" y="6571200"/>
            <a:chExt cx="2844750" cy="274500"/>
          </a:xfrm>
          <a:solidFill>
            <a:schemeClr val="tx2"/>
          </a:solidFill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1DA2A97F-749F-48D2-AE48-5762F540EF28}"/>
                </a:ext>
              </a:extLst>
            </p:cNvPr>
            <p:cNvSpPr/>
            <p:nvPr userDrawn="1"/>
          </p:nvSpPr>
          <p:spPr>
            <a:xfrm>
              <a:off x="9651000" y="65712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:a16="http://schemas.microsoft.com/office/drawing/2014/main" id="{3E93E1D6-3B3B-47F6-966E-B20E50008B90}"/>
                </a:ext>
              </a:extLst>
            </p:cNvPr>
            <p:cNvSpPr/>
            <p:nvPr userDrawn="1"/>
          </p:nvSpPr>
          <p:spPr>
            <a:xfrm rot="10800000">
              <a:off x="9347250" y="65712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Текст 18">
            <a:extLst>
              <a:ext uri="{FF2B5EF4-FFF2-40B4-BE49-F238E27FC236}">
                <a16:creationId xmlns:a16="http://schemas.microsoft.com/office/drawing/2014/main" id="{57C0137E-3F0D-4D70-B2CA-0E5AD27AD1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2033588"/>
            <a:ext cx="10444163" cy="4049712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1451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721462-A9E1-4536-9F2D-B2F8F218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6" name="Текст 18">
            <a:extLst>
              <a:ext uri="{FF2B5EF4-FFF2-40B4-BE49-F238E27FC236}">
                <a16:creationId xmlns:a16="http://schemas.microsoft.com/office/drawing/2014/main" id="{57C0137E-3F0D-4D70-B2CA-0E5AD27AD1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2033588"/>
            <a:ext cx="10444163" cy="4049712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4488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ый треугольник 5">
            <a:extLst>
              <a:ext uri="{FF2B5EF4-FFF2-40B4-BE49-F238E27FC236}">
                <a16:creationId xmlns:a16="http://schemas.microsoft.com/office/drawing/2014/main" id="{5172288B-DE9D-43F6-AE1D-DFA58F3C84F8}"/>
              </a:ext>
            </a:extLst>
          </p:cNvPr>
          <p:cNvSpPr/>
          <p:nvPr userDrawn="1"/>
        </p:nvSpPr>
        <p:spPr>
          <a:xfrm>
            <a:off x="0" y="4788000"/>
            <a:ext cx="1932000" cy="20700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id="{7882EBE0-0097-4756-884D-F8521A01451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90513" y="233363"/>
            <a:ext cx="5805487" cy="6480175"/>
          </a:xfrm>
        </p:spPr>
        <p:txBody>
          <a:bodyPr/>
          <a:lstStyle/>
          <a:p>
            <a:endParaRPr lang="ru-RU"/>
          </a:p>
        </p:txBody>
      </p:sp>
      <p:sp>
        <p:nvSpPr>
          <p:cNvPr id="14" name="Заголовок 13">
            <a:extLst>
              <a:ext uri="{FF2B5EF4-FFF2-40B4-BE49-F238E27FC236}">
                <a16:creationId xmlns:a16="http://schemas.microsoft.com/office/drawing/2014/main" id="{BD000A37-5141-407E-A504-C96A56279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EE674FD9-79E8-4C83-8018-2847114B94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35413" y="2528888"/>
            <a:ext cx="7426325" cy="2384425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188260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C31BDB-50F3-43CA-877E-F9C7672D8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74453DF6-9509-45CB-BD4E-84F90C1C9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AF27442-62D0-4CA6-81B4-B7FDDA51A9A2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1FD6AC4-0F96-4D40-B8AD-EF85E9EDE11D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73640FF5-D492-4210-9DE4-D7B66426125F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  <a:solidFill>
            <a:schemeClr val="accent1"/>
          </a:solidFill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062B47E0-EF90-4ECC-A73E-6E5DA1F62FCD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:a16="http://schemas.microsoft.com/office/drawing/2014/main" id="{2FC4DE4B-558A-425B-A23E-B63E93533558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D1C3AA05-E7C7-4C27-A908-2E47AFEBA600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  <a:solidFill>
            <a:schemeClr val="accent1"/>
          </a:solidFill>
        </p:grpSpPr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D94BF255-53E4-439B-83D0-7DE93A9900DD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7" name="Блок-схема: объединение 16">
              <a:extLst>
                <a:ext uri="{FF2B5EF4-FFF2-40B4-BE49-F238E27FC236}">
                  <a16:creationId xmlns:a16="http://schemas.microsoft.com/office/drawing/2014/main" id="{E38044D4-D5F4-4E1E-8B74-E24D6E7B2929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1582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устой слайд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81E132A-DAAE-4C5A-9799-9BEDDD0FBE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5ABEC81-0435-44F8-AC84-9AA06776E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E9A5681-179B-43EF-A41E-7921E27CA6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24075"/>
            <a:ext cx="10515600" cy="15303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38154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ый треугольник 6">
            <a:extLst>
              <a:ext uri="{FF2B5EF4-FFF2-40B4-BE49-F238E27FC236}">
                <a16:creationId xmlns:a16="http://schemas.microsoft.com/office/drawing/2014/main" id="{F8FE08DD-35D4-4F6D-9D3E-895549AFA462}"/>
              </a:ext>
            </a:extLst>
          </p:cNvPr>
          <p:cNvSpPr/>
          <p:nvPr userDrawn="1"/>
        </p:nvSpPr>
        <p:spPr>
          <a:xfrm>
            <a:off x="0" y="4788000"/>
            <a:ext cx="1932000" cy="20700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7EF7D0-8129-458F-9F1A-BA56AAF68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3447F0-A2FC-4139-A746-423895CBB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690755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ый треугольник 6">
            <a:extLst>
              <a:ext uri="{FF2B5EF4-FFF2-40B4-BE49-F238E27FC236}">
                <a16:creationId xmlns:a16="http://schemas.microsoft.com/office/drawing/2014/main" id="{F8FE08DD-35D4-4F6D-9D3E-895549AFA462}"/>
              </a:ext>
            </a:extLst>
          </p:cNvPr>
          <p:cNvSpPr/>
          <p:nvPr userDrawn="1"/>
        </p:nvSpPr>
        <p:spPr>
          <a:xfrm rot="16200000">
            <a:off x="10191000" y="4857000"/>
            <a:ext cx="1932000" cy="20700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7EF7D0-8129-458F-9F1A-BA56AAF68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3447F0-A2FC-4139-A746-423895CBB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4906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7EF7D0-8129-458F-9F1A-BA56AAF68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3447F0-A2FC-4139-A746-423895CBB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96AF94-0451-4B41-960A-AE014E9C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2D3EF2-51A0-4DA7-88AA-E1FA1562E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90037A-9CFB-48E5-9E34-0A14EDE6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78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9DC742-0D31-49BB-8235-E8F23687E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CB7A22E-3771-4390-9794-7F14D95D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951B10-84CC-412A-B18B-E5D7BFE13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6FA339-92AB-4D93-B605-E9C0B0E7E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FCBD1A-83E7-45B8-95AE-AE44F1080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110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5DC75D-06B2-46E5-A96B-A1468A218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AE6E6F-2E09-401B-B461-D6DF215D16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0FA403A-15C6-49C6-8CC5-8F9664A128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C3F06EE-74D4-48BE-B81A-5C34F61BB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D53AD41-416F-495E-A3FD-85E02F264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9E8F414-2898-41DB-BD73-B506B16F7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959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5BF822-D25A-4089-8B09-6CDFC6C72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FA1F7A-5EC7-4EDE-B41D-E76BE82B3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1A2486-CBD9-47F2-85CB-E75E70743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D9BFCC3-815F-46C2-8BBD-B33697BD34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A6C052B-8DDE-4435-89D0-37FEADE5B4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E4CBDAB-0EC1-4397-917A-7260217B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848E488-94C4-4695-A96B-BD92D0FE9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89685D5-D9B9-4084-9444-3F5DFFF8D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56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CAB533-743E-4972-9281-AA80F8DE8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E27A4BD-2D2A-438C-8009-834074645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593BC4F-92E4-4734-99DC-E5A245F34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C2D59C2-0660-44F2-8B51-CACB66F9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04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5289D3-E86F-47FE-BC52-53D34FA45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33570AF-E207-47A8-A8FC-5D9057465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AF8805-B906-4169-9117-FA140E73D2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5B055-54BE-42A4-8DC8-10ED2ADEA08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E3D611-6D00-421E-BE6B-385F5C2C50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716F83-6BED-46A4-98C2-DEC0D746A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444EC-30F4-4546-BA0E-14E28119766D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23"/>
            <a:extLst>
              <a:ext uri="{FF2B5EF4-FFF2-40B4-BE49-F238E27FC236}">
                <a16:creationId xmlns:a16="http://schemas.microsoft.com/office/drawing/2014/main" id="{43780347-ADC3-4039-95E5-9DAF405C2D48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16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2" r:id="rId4"/>
    <p:sldLayoutId id="2147483661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64" r:id="rId11"/>
    <p:sldLayoutId id="2147483668" r:id="rId12"/>
    <p:sldLayoutId id="2147483663" r:id="rId13"/>
    <p:sldLayoutId id="2147483656" r:id="rId14"/>
    <p:sldLayoutId id="2147483657" r:id="rId15"/>
    <p:sldLayoutId id="2147483658" r:id="rId16"/>
    <p:sldLayoutId id="2147483659" r:id="rId17"/>
    <p:sldLayoutId id="2147483665" r:id="rId18"/>
    <p:sldLayoutId id="2147483667" r:id="rId19"/>
    <p:sldLayoutId id="2147483666" r:id="rId20"/>
    <p:sldLayoutId id="2147483669" r:id="rId2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7" Type="http://schemas.openxmlformats.org/officeDocument/2006/relationships/image" Target="../media/image17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png"/><Relationship Id="rId11" Type="http://schemas.openxmlformats.org/officeDocument/2006/relationships/image" Target="../media/image10.jpeg"/><Relationship Id="rId5" Type="http://schemas.openxmlformats.org/officeDocument/2006/relationships/image" Target="../media/image15.svg"/><Relationship Id="rId10" Type="http://schemas.openxmlformats.org/officeDocument/2006/relationships/image" Target="../media/image4.svg"/><Relationship Id="rId9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933105" y="331295"/>
            <a:ext cx="4202427" cy="65771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870678" y="289742"/>
            <a:ext cx="261067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2000" dirty="0">
                <a:ln w="0"/>
                <a:solidFill>
                  <a:srgbClr val="0520E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«СӘТТІ ҚАДАМ» </a:t>
            </a:r>
          </a:p>
          <a:p>
            <a:pPr algn="ctr"/>
            <a:r>
              <a:rPr lang="kk-KZ" sz="2000" dirty="0">
                <a:ln w="0"/>
                <a:solidFill>
                  <a:srgbClr val="0520E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ЖОБАСЫ</a:t>
            </a:r>
            <a:endParaRPr lang="ru-RU" sz="2000" dirty="0">
              <a:ln w="0"/>
              <a:solidFill>
                <a:srgbClr val="0520E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251933" y="1024796"/>
            <a:ext cx="2232107" cy="196743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775520" y="997886"/>
            <a:ext cx="2124806" cy="191983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237266" y="1093818"/>
            <a:ext cx="31683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қажеттілігі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бар </a:t>
            </a:r>
            <a:endParaRPr lang="en-US" sz="1200" dirty="0">
              <a:solidFill>
                <a:srgbClr val="0520E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алаларды</a:t>
            </a:r>
            <a:r>
              <a:rPr lang="en-US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қоғамға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200" dirty="0">
              <a:solidFill>
                <a:srgbClr val="0520E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әлеументтенуіне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үйлесімді</a:t>
            </a:r>
            <a:endParaRPr lang="ru-RU" sz="1200" dirty="0">
              <a:solidFill>
                <a:srgbClr val="0520E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дамуы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тұлға</a:t>
            </a:r>
            <a:endParaRPr lang="ru-RU" sz="1200" dirty="0">
              <a:solidFill>
                <a:srgbClr val="0520E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қалыптасуына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оңтайлы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жағдай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жасауда</a:t>
            </a:r>
            <a:endParaRPr lang="ru-RU" sz="1200" dirty="0">
              <a:solidFill>
                <a:srgbClr val="0520E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педагогтарды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тұрғыда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сүйемелдеу</a:t>
            </a:r>
            <a:endParaRPr lang="ru-RU" sz="1200" dirty="0">
              <a:solidFill>
                <a:srgbClr val="0520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240765" y="736763"/>
            <a:ext cx="1296144" cy="2880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226541" y="1025685"/>
            <a:ext cx="243187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қажеттілігі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бар 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балалардың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мүмкіндіктерін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инклюзивті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берудің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бейімделген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моделін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құру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мамандардың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командалық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стилін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қалыптастыру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(психолог, логопед,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педагог,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педагог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т.б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sz="1200" dirty="0">
              <a:solidFill>
                <a:srgbClr val="0C08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sz="1200" dirty="0">
              <a:solidFill>
                <a:srgbClr val="0C08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sz="1200" dirty="0">
              <a:solidFill>
                <a:srgbClr val="0C0858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200" dirty="0">
              <a:solidFill>
                <a:srgbClr val="0C0858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sz="1200" dirty="0">
              <a:solidFill>
                <a:srgbClr val="0C0858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C0858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759151" y="736763"/>
            <a:ext cx="1296144" cy="2880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8312773" y="718579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>
                <a:solidFill>
                  <a:srgbClr val="0520E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МІНДЕТІ</a:t>
            </a:r>
            <a:endParaRPr lang="ru-RU" sz="1400" dirty="0">
              <a:solidFill>
                <a:srgbClr val="0520E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63552" y="3645024"/>
            <a:ext cx="2664296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608168" y="4093627"/>
            <a:ext cx="2664296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Ақпараттарды жинақтау,</a:t>
            </a:r>
            <a:endParaRPr lang="ru-RU" sz="1200" dirty="0">
              <a:solidFill>
                <a:srgbClr val="0520E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бағыттарды анықтау</a:t>
            </a:r>
            <a:endParaRPr lang="ru-RU" sz="1200" dirty="0">
              <a:solidFill>
                <a:srgbClr val="0520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063552" y="4565173"/>
            <a:ext cx="2664296" cy="360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ТАЛДАУ</a:t>
            </a:r>
            <a:endParaRPr lang="ru-RU" sz="1400" dirty="0">
              <a:solidFill>
                <a:srgbClr val="0520E9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063552" y="5049735"/>
            <a:ext cx="2664296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ТАРАТУ</a:t>
            </a:r>
            <a:endParaRPr lang="ru-RU" sz="1400" dirty="0">
              <a:solidFill>
                <a:srgbClr val="0520E9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063552" y="5520598"/>
            <a:ext cx="2664296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СЕРІКТЕСТІК</a:t>
            </a:r>
            <a:endParaRPr lang="ru-RU" sz="1400" dirty="0">
              <a:solidFill>
                <a:srgbClr val="0520E9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063552" y="5976903"/>
            <a:ext cx="2664296" cy="360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ҚОЛДАУ</a:t>
            </a:r>
            <a:endParaRPr lang="ru-RU" sz="1400" dirty="0">
              <a:solidFill>
                <a:srgbClr val="0520E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91544" y="3659495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dirty="0">
                <a:solidFill>
                  <a:srgbClr val="0520E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kk-KZ" sz="1400" b="1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ЖИНАҚТАУ</a:t>
            </a:r>
            <a:r>
              <a:rPr lang="kk-KZ" sz="14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solidFill>
                <a:srgbClr val="0520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21321" y="4518908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400" dirty="0">
                <a:solidFill>
                  <a:srgbClr val="0520E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400" b="1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ЖҮЙЕЛЕУ</a:t>
            </a:r>
            <a:r>
              <a:rPr lang="kk-KZ" sz="14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solidFill>
                <a:srgbClr val="0520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авая фигурная скобка 15"/>
          <p:cNvSpPr/>
          <p:nvPr/>
        </p:nvSpPr>
        <p:spPr>
          <a:xfrm>
            <a:off x="4888234" y="3645024"/>
            <a:ext cx="415679" cy="2736304"/>
          </a:xfrm>
          <a:prstGeom prst="rightBrace">
            <a:avLst>
              <a:gd name="adj1" fmla="val 31995"/>
              <a:gd name="adj2" fmla="val 49717"/>
            </a:avLst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Двойная стрелка влево/вправо 24"/>
          <p:cNvSpPr/>
          <p:nvPr/>
        </p:nvSpPr>
        <p:spPr>
          <a:xfrm>
            <a:off x="4770648" y="4826684"/>
            <a:ext cx="639249" cy="350016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" name="Picture 5" descr="C:\Users\Динара\Desktop\жоба 2019\Новая папка (2)\IMG-20190314-WA003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436" y="5672628"/>
            <a:ext cx="1486660" cy="9247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7" descr="20200203_16573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963" y="4547452"/>
            <a:ext cx="1466324" cy="9314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1" descr="DSC_067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3194" y="3441052"/>
            <a:ext cx="1465714" cy="93331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Скругленный прямоугольник 29"/>
          <p:cNvSpPr/>
          <p:nvPr/>
        </p:nvSpPr>
        <p:spPr>
          <a:xfrm>
            <a:off x="7608168" y="3630554"/>
            <a:ext cx="2664296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608168" y="4550703"/>
            <a:ext cx="2664296" cy="360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Сараптау,</a:t>
            </a:r>
            <a:r>
              <a:rPr lang="en-US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диагностикалау,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мониторингілеу</a:t>
            </a:r>
            <a:endParaRPr lang="ru-RU" sz="1200" dirty="0">
              <a:solidFill>
                <a:srgbClr val="0520E9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608168" y="5035265"/>
            <a:ext cx="2664296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БАҚ материалдар беру,</a:t>
            </a:r>
            <a:endParaRPr lang="ru-RU" sz="1200" dirty="0">
              <a:solidFill>
                <a:srgbClr val="0520E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жинақ шығару</a:t>
            </a:r>
            <a:endParaRPr lang="ru-RU" sz="1200" dirty="0">
              <a:solidFill>
                <a:srgbClr val="0520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608168" y="5506128"/>
            <a:ext cx="2664296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ППТК,ОПМПК, орта білім беру ұйымы</a:t>
            </a:r>
            <a:endParaRPr lang="ru-RU" sz="1200" dirty="0">
              <a:solidFill>
                <a:srgbClr val="0520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7608168" y="5962433"/>
            <a:ext cx="2664296" cy="360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Кәсіби сұхбат,  форум,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нетворкинг, воркшоп,</a:t>
            </a:r>
            <a:r>
              <a:rPr lang="ru-RU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вебинар</a:t>
            </a:r>
            <a:endParaRPr lang="ru-RU" sz="1200" dirty="0">
              <a:solidFill>
                <a:srgbClr val="0520E9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554884" y="3573017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dirty="0">
                <a:solidFill>
                  <a:srgbClr val="0520E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Түзету-дамыту бағдарламалар,</a:t>
            </a:r>
            <a:endParaRPr lang="ru-RU" sz="1200" dirty="0">
              <a:solidFill>
                <a:srgbClr val="0520E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әдістемелік құралдар әзірлеу</a:t>
            </a:r>
            <a:endParaRPr lang="ru-RU" sz="1200" dirty="0">
              <a:solidFill>
                <a:srgbClr val="0520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авая фигурная скобка 38"/>
          <p:cNvSpPr/>
          <p:nvPr/>
        </p:nvSpPr>
        <p:spPr>
          <a:xfrm rot="10800000">
            <a:off x="7104114" y="3645023"/>
            <a:ext cx="415679" cy="2736304"/>
          </a:xfrm>
          <a:prstGeom prst="rightBrace">
            <a:avLst>
              <a:gd name="adj1" fmla="val 31995"/>
              <a:gd name="adj2" fmla="val 49717"/>
            </a:avLst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Двойная стрелка влево/вправо 37"/>
          <p:cNvSpPr/>
          <p:nvPr/>
        </p:nvSpPr>
        <p:spPr>
          <a:xfrm>
            <a:off x="6960097" y="4797152"/>
            <a:ext cx="639249" cy="369826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052326" y="4117032"/>
            <a:ext cx="2664296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rPr>
              <a:t>ЖҮЙЕЛЕУ</a:t>
            </a:r>
            <a:endParaRPr lang="ru-RU" sz="1400" dirty="0">
              <a:solidFill>
                <a:srgbClr val="0520E9"/>
              </a:solidFill>
            </a:endParaRPr>
          </a:p>
        </p:txBody>
      </p:sp>
      <p:pic>
        <p:nvPicPr>
          <p:cNvPr id="41" name="Рисунок 4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538" y="1258918"/>
            <a:ext cx="4099395" cy="2143993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3882560" y="1308483"/>
            <a:ext cx="12910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05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Макроәлеуметтік деңгей</a:t>
            </a:r>
            <a:endParaRPr lang="ru-RU" sz="105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136527" y="1940315"/>
            <a:ext cx="12241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05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Мезоәлеуметтік деңгей</a:t>
            </a:r>
            <a:endParaRPr lang="ru-RU" sz="105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466369" y="2713757"/>
            <a:ext cx="13161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05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Микроәлеуметтік деңгей</a:t>
            </a:r>
            <a:endParaRPr lang="ru-RU" sz="105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22472" y="2686282"/>
            <a:ext cx="764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және отбасым</a:t>
            </a:r>
            <a:endParaRPr lang="ru-RU" sz="10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883014" y="2264822"/>
            <a:ext cx="8410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және мектебім</a:t>
            </a:r>
            <a:endParaRPr lang="ru-RU" sz="10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221065" y="1822653"/>
            <a:ext cx="9737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және құрдастарым</a:t>
            </a:r>
            <a:endParaRPr lang="ru-RU" sz="10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311952" y="1361994"/>
            <a:ext cx="9737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және қоғам</a:t>
            </a:r>
            <a:endParaRPr lang="ru-RU" sz="10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78104" y="719475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>
                <a:solidFill>
                  <a:srgbClr val="0520E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endParaRPr lang="ru-RU" sz="1400" dirty="0">
              <a:solidFill>
                <a:srgbClr val="0520E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339958" y="1031484"/>
            <a:ext cx="3672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ЕБҚЕ оқушыларды әлеуметтендіру моделі</a:t>
            </a:r>
            <a:endParaRPr lang="ru-RU" sz="12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423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4722ABD0-4603-434F-B884-98E52520B73C}"/>
              </a:ext>
            </a:extLst>
          </p:cNvPr>
          <p:cNvSpPr/>
          <p:nvPr/>
        </p:nvSpPr>
        <p:spPr>
          <a:xfrm>
            <a:off x="720271" y="684875"/>
            <a:ext cx="2590710" cy="1487370"/>
          </a:xfrm>
          <a:prstGeom prst="roundRect">
            <a:avLst/>
          </a:prstGeom>
          <a:noFill/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902780" y="214181"/>
            <a:ext cx="3256391" cy="1811331"/>
            <a:chOff x="243441" y="167881"/>
            <a:chExt cx="3256391" cy="1811331"/>
          </a:xfrm>
        </p:grpSpPr>
        <p:sp>
          <p:nvSpPr>
            <p:cNvPr id="6" name="Овал 5">
              <a:extLst>
                <a:ext uri="{FF2B5EF4-FFF2-40B4-BE49-F238E27FC236}">
                  <a16:creationId xmlns:a16="http://schemas.microsoft.com/office/drawing/2014/main" id="{0F77F9AA-62AF-4865-9B21-8142C38CBEDF}"/>
                </a:ext>
              </a:extLst>
            </p:cNvPr>
            <p:cNvSpPr/>
            <p:nvPr/>
          </p:nvSpPr>
          <p:spPr>
            <a:xfrm>
              <a:off x="2323926" y="167881"/>
              <a:ext cx="878522" cy="91403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7C0C781-5795-4344-A9D0-23C9DD28E968}"/>
                </a:ext>
              </a:extLst>
            </p:cNvPr>
            <p:cNvSpPr txBox="1"/>
            <p:nvPr/>
          </p:nvSpPr>
          <p:spPr>
            <a:xfrm>
              <a:off x="2392611" y="196044"/>
              <a:ext cx="8098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chemeClr val="bg1"/>
                  </a:solidFill>
                </a:rPr>
                <a:t>0</a:t>
              </a:r>
              <a:r>
                <a:rPr lang="en-US" sz="4800" b="1" dirty="0">
                  <a:solidFill>
                    <a:schemeClr val="bg1"/>
                  </a:solidFill>
                </a:rPr>
                <a:t>1</a:t>
              </a:r>
              <a:endParaRPr lang="ru-RU" sz="48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03A32085-E829-4795-A906-44F4F0DCADA3}"/>
                </a:ext>
              </a:extLst>
            </p:cNvPr>
            <p:cNvSpPr/>
            <p:nvPr/>
          </p:nvSpPr>
          <p:spPr>
            <a:xfrm>
              <a:off x="618598" y="1671435"/>
              <a:ext cx="288123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k-KZ" sz="14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Дайындық кезеңі</a:t>
              </a:r>
              <a:endParaRPr lang="ru-RU" sz="1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7" name="Рисунок 16">
              <a:extLst>
                <a:ext uri="{FF2B5EF4-FFF2-40B4-BE49-F238E27FC236}">
                  <a16:creationId xmlns:a16="http://schemas.microsoft.com/office/drawing/2014/main" id="{AC63A0C4-4072-4D32-82BF-86A0CDEF9F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rcRect/>
            <a:stretch/>
          </p:blipFill>
          <p:spPr>
            <a:xfrm>
              <a:off x="243441" y="691442"/>
              <a:ext cx="1080000" cy="1080000"/>
            </a:xfrm>
            <a:prstGeom prst="rect">
              <a:avLst/>
            </a:prstGeom>
          </p:spPr>
        </p:pic>
      </p:grpSp>
      <p:grpSp>
        <p:nvGrpSpPr>
          <p:cNvPr id="9" name="Группа 8"/>
          <p:cNvGrpSpPr/>
          <p:nvPr/>
        </p:nvGrpSpPr>
        <p:grpSpPr>
          <a:xfrm>
            <a:off x="3686138" y="1441850"/>
            <a:ext cx="3175281" cy="2113700"/>
            <a:chOff x="4194159" y="1951063"/>
            <a:chExt cx="3659897" cy="2430000"/>
          </a:xfrm>
        </p:grpSpPr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21CD48DF-1FDF-491D-B6AF-85722665ADDD}"/>
                </a:ext>
              </a:extLst>
            </p:cNvPr>
            <p:cNvSpPr/>
            <p:nvPr/>
          </p:nvSpPr>
          <p:spPr>
            <a:xfrm>
              <a:off x="6864056" y="1951063"/>
              <a:ext cx="990000" cy="990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CED6E7A6-B8D6-4244-B6A1-E489EE2D22CB}"/>
                </a:ext>
              </a:extLst>
            </p:cNvPr>
            <p:cNvSpPr/>
            <p:nvPr/>
          </p:nvSpPr>
          <p:spPr>
            <a:xfrm>
              <a:off x="4476000" y="3711179"/>
              <a:ext cx="3240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dirty="0" err="1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Негізгі</a:t>
              </a:r>
              <a:r>
                <a:rPr lang="ru-RU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dirty="0" err="1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кезең</a:t>
              </a:r>
              <a:endPara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4" name="Группа 23"/>
            <p:cNvGrpSpPr/>
            <p:nvPr/>
          </p:nvGrpSpPr>
          <p:grpSpPr>
            <a:xfrm>
              <a:off x="4194159" y="2037164"/>
              <a:ext cx="3643793" cy="2343899"/>
              <a:chOff x="3945847" y="1628265"/>
              <a:chExt cx="3643793" cy="2343899"/>
            </a:xfrm>
          </p:grpSpPr>
          <p:sp>
            <p:nvSpPr>
              <p:cNvPr id="4" name="Прямоугольник: скругленные углы 3">
                <a:extLst>
                  <a:ext uri="{FF2B5EF4-FFF2-40B4-BE49-F238E27FC236}">
                    <a16:creationId xmlns:a16="http://schemas.microsoft.com/office/drawing/2014/main" id="{BA91CA74-EB91-4124-89FB-7717B06E2A6C}"/>
                  </a:ext>
                </a:extLst>
              </p:cNvPr>
              <p:cNvSpPr/>
              <p:nvPr/>
            </p:nvSpPr>
            <p:spPr>
              <a:xfrm>
                <a:off x="3945847" y="2037164"/>
                <a:ext cx="3240000" cy="1935000"/>
              </a:xfrm>
              <a:prstGeom prst="roundRect">
                <a:avLst/>
              </a:prstGeom>
              <a:noFill/>
              <a:ln w="6350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21ABD67-A4A6-4F05-BEFC-3D604BB00EAB}"/>
                  </a:ext>
                </a:extLst>
              </p:cNvPr>
              <p:cNvSpPr txBox="1"/>
              <p:nvPr/>
            </p:nvSpPr>
            <p:spPr>
              <a:xfrm>
                <a:off x="6779803" y="1628265"/>
                <a:ext cx="80983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4800" b="1" dirty="0">
                    <a:solidFill>
                      <a:schemeClr val="bg1"/>
                    </a:solidFill>
                  </a:rPr>
                  <a:t>0</a:t>
                </a:r>
                <a:r>
                  <a:rPr lang="en-US" sz="4800" b="1" dirty="0">
                    <a:solidFill>
                      <a:schemeClr val="bg1"/>
                    </a:solidFill>
                  </a:rPr>
                  <a:t>2</a:t>
                </a:r>
                <a:endParaRPr lang="ru-RU" sz="4800" b="1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D3938F70-2098-4E3C-86CC-FAAC982999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rcRect/>
              <a:stretch/>
            </p:blipFill>
            <p:spPr>
              <a:xfrm>
                <a:off x="4171391" y="2222280"/>
                <a:ext cx="1080000" cy="1080000"/>
              </a:xfrm>
              <a:prstGeom prst="rect">
                <a:avLst/>
              </a:prstGeom>
            </p:spPr>
          </p:pic>
        </p:grpSp>
      </p:grpSp>
      <p:grpSp>
        <p:nvGrpSpPr>
          <p:cNvPr id="22" name="Группа 21"/>
          <p:cNvGrpSpPr/>
          <p:nvPr/>
        </p:nvGrpSpPr>
        <p:grpSpPr>
          <a:xfrm>
            <a:off x="6689183" y="2803397"/>
            <a:ext cx="3171751" cy="2237410"/>
            <a:chOff x="8132245" y="2749499"/>
            <a:chExt cx="3501313" cy="2476806"/>
          </a:xfrm>
        </p:grpSpPr>
        <p:sp>
          <p:nvSpPr>
            <p:cNvPr id="5" name="Прямоугольник: скругленные углы 4">
              <a:extLst>
                <a:ext uri="{FF2B5EF4-FFF2-40B4-BE49-F238E27FC236}">
                  <a16:creationId xmlns:a16="http://schemas.microsoft.com/office/drawing/2014/main" id="{F22B0AB6-277E-4ADA-AC26-C842F8F2256F}"/>
                </a:ext>
              </a:extLst>
            </p:cNvPr>
            <p:cNvSpPr/>
            <p:nvPr/>
          </p:nvSpPr>
          <p:spPr>
            <a:xfrm>
              <a:off x="8132245" y="3291305"/>
              <a:ext cx="3240000" cy="1935000"/>
            </a:xfrm>
            <a:prstGeom prst="roundRect">
              <a:avLst/>
            </a:prstGeom>
            <a:noFill/>
            <a:ln w="635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Овал 7">
              <a:extLst>
                <a:ext uri="{FF2B5EF4-FFF2-40B4-BE49-F238E27FC236}">
                  <a16:creationId xmlns:a16="http://schemas.microsoft.com/office/drawing/2014/main" id="{6A78A753-178A-419F-B5EA-1FA6BCD1FBD8}"/>
                </a:ext>
              </a:extLst>
            </p:cNvPr>
            <p:cNvSpPr/>
            <p:nvPr/>
          </p:nvSpPr>
          <p:spPr>
            <a:xfrm>
              <a:off x="10643558" y="2749499"/>
              <a:ext cx="990000" cy="99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F5EAD86-0441-42C3-841F-7CB644A282C9}"/>
                </a:ext>
              </a:extLst>
            </p:cNvPr>
            <p:cNvSpPr txBox="1"/>
            <p:nvPr/>
          </p:nvSpPr>
          <p:spPr>
            <a:xfrm>
              <a:off x="10733640" y="2829001"/>
              <a:ext cx="8098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chemeClr val="bg1"/>
                  </a:solidFill>
                </a:rPr>
                <a:t>0</a:t>
              </a:r>
              <a:r>
                <a:rPr lang="en-US" sz="4800" b="1" dirty="0">
                  <a:solidFill>
                    <a:schemeClr val="bg1"/>
                  </a:solidFill>
                </a:rPr>
                <a:t>3</a:t>
              </a:r>
              <a:endParaRPr lang="ru-RU" sz="48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DE02702E-7844-42D4-9E92-2120B722CE75}"/>
                </a:ext>
              </a:extLst>
            </p:cNvPr>
            <p:cNvSpPr/>
            <p:nvPr/>
          </p:nvSpPr>
          <p:spPr>
            <a:xfrm>
              <a:off x="8132245" y="4562113"/>
              <a:ext cx="3240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dirty="0" err="1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Қорытынды</a:t>
              </a:r>
              <a:r>
                <a:rPr lang="ru-RU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dirty="0" err="1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кезең</a:t>
              </a:r>
              <a:endPara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0" name="Рисунок 19">
              <a:extLst>
                <a:ext uri="{FF2B5EF4-FFF2-40B4-BE49-F238E27FC236}">
                  <a16:creationId xmlns:a16="http://schemas.microsoft.com/office/drawing/2014/main" id="{52D4E8FC-759D-412C-BFC2-5B562660139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duotone>
                <a:prstClr val="black"/>
                <a:schemeClr val="bg2">
                  <a:lumMod val="50000"/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>
              <a:off x="8339543" y="3402051"/>
              <a:ext cx="987588" cy="987588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25" name="Выгнутая вверх стрелка 24"/>
          <p:cNvSpPr/>
          <p:nvPr/>
        </p:nvSpPr>
        <p:spPr>
          <a:xfrm rot="2539899">
            <a:off x="3913018" y="677408"/>
            <a:ext cx="1665000" cy="72037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верх стрелка 25"/>
          <p:cNvSpPr/>
          <p:nvPr/>
        </p:nvSpPr>
        <p:spPr>
          <a:xfrm rot="2539899">
            <a:off x="6848318" y="2110714"/>
            <a:ext cx="1665000" cy="720377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Выгнутая вверх стрелка 27"/>
          <p:cNvSpPr/>
          <p:nvPr/>
        </p:nvSpPr>
        <p:spPr>
          <a:xfrm rot="10604321">
            <a:off x="4830528" y="5428418"/>
            <a:ext cx="4137351" cy="853033"/>
          </a:xfrm>
          <a:prstGeom prst="curvedDownArrow">
            <a:avLst>
              <a:gd name="adj1" fmla="val 25000"/>
              <a:gd name="adj2" fmla="val 53257"/>
              <a:gd name="adj3" fmla="val 5250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268975" y="2509038"/>
            <a:ext cx="2703790" cy="657237"/>
            <a:chOff x="2615952" y="492284"/>
            <a:chExt cx="2061053" cy="579551"/>
          </a:xfrm>
        </p:grpSpPr>
        <p:sp>
          <p:nvSpPr>
            <p:cNvPr id="48" name="Скругленный прямоугольник 47"/>
            <p:cNvSpPr/>
            <p:nvPr/>
          </p:nvSpPr>
          <p:spPr>
            <a:xfrm>
              <a:off x="2615952" y="492284"/>
              <a:ext cx="2061053" cy="57955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9" name="Скругленный прямоугольник 4"/>
            <p:cNvSpPr txBox="1"/>
            <p:nvPr/>
          </p:nvSpPr>
          <p:spPr>
            <a:xfrm>
              <a:off x="2644243" y="520575"/>
              <a:ext cx="2004471" cy="5229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000" kern="1200" dirty="0" smtClean="0">
                  <a:solidFill>
                    <a:srgbClr val="0520E9"/>
                  </a:solidFill>
                  <a:latin typeface="Times New Roman" pitchFamily="18" charset="0"/>
                  <a:cs typeface="Times New Roman" pitchFamily="18" charset="0"/>
                </a:rPr>
                <a:t>Жобалық топ құру. \Талдықорған қаласы, №13 орта мектебі, Текелі қаласы, №8 орта мектебі\</a:t>
              </a:r>
              <a:endParaRPr lang="ru-RU" sz="1000" kern="1200" dirty="0" smtClean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563886" y="3213814"/>
            <a:ext cx="2619899" cy="579551"/>
            <a:chOff x="2538392" y="1012017"/>
            <a:chExt cx="2061053" cy="579551"/>
          </a:xfrm>
        </p:grpSpPr>
        <p:sp>
          <p:nvSpPr>
            <p:cNvPr id="46" name="Скругленный прямоугольник 45"/>
            <p:cNvSpPr/>
            <p:nvPr/>
          </p:nvSpPr>
          <p:spPr>
            <a:xfrm>
              <a:off x="2538392" y="1012017"/>
              <a:ext cx="2061053" cy="57955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7" name="Скругленный прямоугольник 6"/>
            <p:cNvSpPr txBox="1"/>
            <p:nvPr/>
          </p:nvSpPr>
          <p:spPr>
            <a:xfrm>
              <a:off x="2585544" y="1062311"/>
              <a:ext cx="2004471" cy="5229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100" kern="1200" dirty="0" smtClean="0">
                  <a:solidFill>
                    <a:srgbClr val="0520E9"/>
                  </a:solidFill>
                  <a:latin typeface="Times New Roman" pitchFamily="18" charset="0"/>
                  <a:cs typeface="Times New Roman" pitchFamily="18" charset="0"/>
                </a:rPr>
                <a:t>Қызмет нәтижелерін талдау. 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100" kern="1200" dirty="0" smtClean="0">
                  <a:solidFill>
                    <a:srgbClr val="0520E9"/>
                  </a:solidFill>
                  <a:latin typeface="Times New Roman" pitchFamily="18" charset="0"/>
                  <a:cs typeface="Times New Roman" pitchFamily="18" charset="0"/>
                </a:rPr>
                <a:t>Әдістемелік ұсыныстар әзірлеу.</a:t>
              </a:r>
              <a:endParaRPr lang="ru-RU" sz="1100" kern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888224" y="3828290"/>
            <a:ext cx="2627890" cy="636648"/>
            <a:chOff x="2634594" y="2886426"/>
            <a:chExt cx="2065958" cy="579551"/>
          </a:xfrm>
        </p:grpSpPr>
        <p:sp>
          <p:nvSpPr>
            <p:cNvPr id="44" name="Скругленный прямоугольник 43"/>
            <p:cNvSpPr/>
            <p:nvPr/>
          </p:nvSpPr>
          <p:spPr>
            <a:xfrm>
              <a:off x="2639499" y="2886426"/>
              <a:ext cx="2061053" cy="57955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5" name="Скругленный прямоугольник 8"/>
            <p:cNvSpPr txBox="1"/>
            <p:nvPr/>
          </p:nvSpPr>
          <p:spPr>
            <a:xfrm>
              <a:off x="2634594" y="2915950"/>
              <a:ext cx="2004471" cy="5229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050" kern="1200" dirty="0" smtClean="0">
                  <a:solidFill>
                    <a:srgbClr val="0520E9"/>
                  </a:solidFill>
                  <a:latin typeface="Times New Roman" pitchFamily="18" charset="0"/>
                  <a:cs typeface="Times New Roman" pitchFamily="18" charset="0"/>
                </a:rPr>
                <a:t>Жоба тақырыбы бойынша қажетті ақпараттық көздерді жинау, талдау, іріктеу.</a:t>
              </a:r>
              <a:endParaRPr lang="ru-RU" sz="1050" kern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1309246" y="4519419"/>
            <a:ext cx="2619897" cy="623410"/>
            <a:chOff x="2615952" y="2448272"/>
            <a:chExt cx="2061053" cy="579551"/>
          </a:xfrm>
        </p:grpSpPr>
        <p:sp>
          <p:nvSpPr>
            <p:cNvPr id="42" name="Скругленный прямоугольник 41"/>
            <p:cNvSpPr/>
            <p:nvPr/>
          </p:nvSpPr>
          <p:spPr>
            <a:xfrm>
              <a:off x="2615952" y="2448272"/>
              <a:ext cx="2061053" cy="57955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3" name="Скругленный прямоугольник 10"/>
            <p:cNvSpPr txBox="1"/>
            <p:nvPr/>
          </p:nvSpPr>
          <p:spPr>
            <a:xfrm>
              <a:off x="2644243" y="2476563"/>
              <a:ext cx="2004471" cy="5229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050" kern="1200" dirty="0" smtClean="0">
                  <a:solidFill>
                    <a:srgbClr val="0520E9"/>
                  </a:solidFill>
                  <a:latin typeface="Times New Roman" pitchFamily="18" charset="0"/>
                  <a:cs typeface="Times New Roman" pitchFamily="18" charset="0"/>
                </a:rPr>
                <a:t>Жобаны іске асыру бойынша жоспар-кестені әзірлеу</a:t>
              </a:r>
              <a:endParaRPr lang="ru-RU" sz="1050" kern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1681901" y="5173261"/>
            <a:ext cx="2602728" cy="614765"/>
            <a:chOff x="2615952" y="3100267"/>
            <a:chExt cx="2061053" cy="579551"/>
          </a:xfrm>
        </p:grpSpPr>
        <p:sp>
          <p:nvSpPr>
            <p:cNvPr id="40" name="Скругленный прямоугольник 39"/>
            <p:cNvSpPr/>
            <p:nvPr/>
          </p:nvSpPr>
          <p:spPr>
            <a:xfrm>
              <a:off x="2615952" y="3100267"/>
              <a:ext cx="2061053" cy="57955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Скругленный прямоугольник 12"/>
            <p:cNvSpPr txBox="1"/>
            <p:nvPr/>
          </p:nvSpPr>
          <p:spPr>
            <a:xfrm>
              <a:off x="2644243" y="3128558"/>
              <a:ext cx="2004471" cy="5229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000" b="0" kern="1200" dirty="0" smtClean="0">
                  <a:solidFill>
                    <a:srgbClr val="0520E9"/>
                  </a:solidFill>
                  <a:latin typeface="Times New Roman" pitchFamily="18" charset="0"/>
                  <a:cs typeface="Times New Roman" pitchFamily="18" charset="0"/>
                </a:rPr>
                <a:t>Инклюзивті білім беру моделін таныстыру. Эксперименттің нормативтік-құқықтық базасын құру.</a:t>
              </a:r>
              <a:endParaRPr lang="ru-RU" sz="1000" b="0" kern="1200" dirty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2053276" y="5825453"/>
            <a:ext cx="2715712" cy="579551"/>
            <a:chOff x="2630736" y="3175204"/>
            <a:chExt cx="2715712" cy="579551"/>
          </a:xfrm>
        </p:grpSpPr>
        <p:sp>
          <p:nvSpPr>
            <p:cNvPr id="38" name="Скругленный прямоугольник 37"/>
            <p:cNvSpPr/>
            <p:nvPr/>
          </p:nvSpPr>
          <p:spPr>
            <a:xfrm>
              <a:off x="2630736" y="3175204"/>
              <a:ext cx="2715712" cy="57955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Скругленный прямоугольник 14"/>
            <p:cNvSpPr txBox="1"/>
            <p:nvPr/>
          </p:nvSpPr>
          <p:spPr>
            <a:xfrm>
              <a:off x="3091338" y="3175204"/>
              <a:ext cx="2004471" cy="5229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000" kern="1200" dirty="0" smtClean="0">
                <a:solidFill>
                  <a:srgbClr val="0520E9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kern="1200" dirty="0" err="1" smtClean="0">
                  <a:solidFill>
                    <a:srgbClr val="0520E9"/>
                  </a:solidFill>
                  <a:latin typeface="Times New Roman" pitchFamily="18" charset="0"/>
                  <a:cs typeface="Times New Roman" pitchFamily="18" charset="0"/>
                </a:rPr>
                <a:t>Қорытынды</a:t>
              </a:r>
              <a:r>
                <a:rPr lang="ru-RU" sz="1000" kern="1200" dirty="0" smtClean="0">
                  <a:solidFill>
                    <a:srgbClr val="0520E9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ru-RU" sz="1000" kern="1200" dirty="0" err="1" smtClean="0">
                  <a:solidFill>
                    <a:srgbClr val="0520E9"/>
                  </a:solidFill>
                  <a:latin typeface="Times New Roman" pitchFamily="18" charset="0"/>
                  <a:cs typeface="Times New Roman" pitchFamily="18" charset="0"/>
                </a:rPr>
                <a:t>Эксперименттік</a:t>
              </a:r>
              <a:r>
                <a:rPr lang="ru-RU" sz="1000" kern="1200" dirty="0" smtClean="0">
                  <a:solidFill>
                    <a:srgbClr val="0520E9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000" kern="1200" dirty="0" err="1" smtClean="0">
                  <a:solidFill>
                    <a:srgbClr val="0520E9"/>
                  </a:solidFill>
                  <a:latin typeface="Times New Roman" pitchFamily="18" charset="0"/>
                  <a:cs typeface="Times New Roman" pitchFamily="18" charset="0"/>
                </a:rPr>
                <a:t>қызмет</a:t>
              </a:r>
              <a:r>
                <a:rPr lang="ru-RU" sz="1000" kern="1200" dirty="0" smtClean="0">
                  <a:solidFill>
                    <a:srgbClr val="0520E9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000" kern="1200" dirty="0" err="1" smtClean="0">
                  <a:solidFill>
                    <a:srgbClr val="0520E9"/>
                  </a:solidFill>
                  <a:latin typeface="Times New Roman" pitchFamily="18" charset="0"/>
                  <a:cs typeface="Times New Roman" pitchFamily="18" charset="0"/>
                </a:rPr>
                <a:t>нәтижелерін</a:t>
              </a:r>
              <a:r>
                <a:rPr lang="ru-RU" sz="1000" kern="1200" dirty="0" smtClean="0">
                  <a:solidFill>
                    <a:srgbClr val="0520E9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000" kern="1200" dirty="0" err="1" smtClean="0">
                  <a:solidFill>
                    <a:srgbClr val="0520E9"/>
                  </a:solidFill>
                  <a:latin typeface="Times New Roman" pitchFamily="18" charset="0"/>
                  <a:cs typeface="Times New Roman" pitchFamily="18" charset="0"/>
                </a:rPr>
                <a:t>талдау</a:t>
              </a:r>
              <a:r>
                <a:rPr lang="ru-RU" sz="1000" kern="1200" dirty="0" smtClean="0">
                  <a:solidFill>
                    <a:srgbClr val="0520E9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ru-RU" sz="1000" kern="1200" dirty="0" err="1" smtClean="0">
                  <a:solidFill>
                    <a:srgbClr val="0520E9"/>
                  </a:solidFill>
                  <a:latin typeface="Times New Roman" pitchFamily="18" charset="0"/>
                  <a:cs typeface="Times New Roman" pitchFamily="18" charset="0"/>
                </a:rPr>
                <a:t>Жобаның</a:t>
              </a:r>
              <a:r>
                <a:rPr lang="ru-RU" sz="1000" kern="1200" dirty="0" smtClean="0">
                  <a:solidFill>
                    <a:srgbClr val="0520E9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000" kern="1200" dirty="0" err="1" smtClean="0">
                  <a:solidFill>
                    <a:srgbClr val="0520E9"/>
                  </a:solidFill>
                  <a:latin typeface="Times New Roman" pitchFamily="18" charset="0"/>
                  <a:cs typeface="Times New Roman" pitchFamily="18" charset="0"/>
                </a:rPr>
                <a:t>тиімділігін</a:t>
              </a:r>
              <a:r>
                <a:rPr lang="ru-RU" sz="1000" kern="1200" dirty="0" smtClean="0">
                  <a:solidFill>
                    <a:srgbClr val="0520E9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000" kern="1200" dirty="0" err="1" smtClean="0">
                  <a:solidFill>
                    <a:srgbClr val="0520E9"/>
                  </a:solidFill>
                  <a:latin typeface="Times New Roman" pitchFamily="18" charset="0"/>
                  <a:cs typeface="Times New Roman" pitchFamily="18" charset="0"/>
                </a:rPr>
                <a:t>бағалау</a:t>
              </a:r>
              <a:r>
                <a:rPr lang="ru-RU" sz="1000" kern="1200" dirty="0" smtClean="0">
                  <a:solidFill>
                    <a:srgbClr val="0520E9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800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50" name="Picture 3" descr="hello_html_33ad5157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38"/>
          <a:stretch>
            <a:fillRect/>
          </a:stretch>
        </p:blipFill>
        <p:spPr bwMode="auto">
          <a:xfrm>
            <a:off x="8964118" y="421100"/>
            <a:ext cx="2664133" cy="181847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158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Выгнутая вверх стрелка 14"/>
          <p:cNvSpPr/>
          <p:nvPr/>
        </p:nvSpPr>
        <p:spPr>
          <a:xfrm rot="442583">
            <a:off x="2107864" y="652139"/>
            <a:ext cx="4491413" cy="948504"/>
          </a:xfrm>
          <a:prstGeom prst="curved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Выгнутая вверх стрелка 2"/>
          <p:cNvSpPr/>
          <p:nvPr/>
        </p:nvSpPr>
        <p:spPr>
          <a:xfrm rot="262565">
            <a:off x="4271410" y="473441"/>
            <a:ext cx="5818946" cy="1196953"/>
          </a:xfrm>
          <a:prstGeom prst="curved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04681" y="324000"/>
            <a:ext cx="4989472" cy="1170000"/>
          </a:xfrm>
          <a:prstGeom prst="roundRect">
            <a:avLst/>
          </a:prstGeom>
        </p:spPr>
        <p:style>
          <a:lnRef idx="1">
            <a:schemeClr val="accent6"/>
          </a:lnRef>
          <a:fillRef idx="1001">
            <a:schemeClr val="lt2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k-KZ" sz="1600" b="1" i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ҚОЛДАУ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кәсіби сұхбат, кеңес беру, семинарлар, форум,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дөңгелек үстел, воркшоп,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вебинар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19804" y="2762926"/>
            <a:ext cx="2231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Рабочий стол 2019 мамыр\рабочий стол 2018\СЕМИНАР 2019\ЦАН\Новая папка\IMG-20190111-WA0005.jpg"/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88" b="9099"/>
          <a:stretch/>
        </p:blipFill>
        <p:spPr bwMode="auto">
          <a:xfrm>
            <a:off x="4439844" y="2117703"/>
            <a:ext cx="3014699" cy="188515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Динара\Desktop\жоба 2019\Новая папка (2)\IMG-20190430-WA0006.jpg"/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69" r="8600" b="12500"/>
          <a:stretch/>
        </p:blipFill>
        <p:spPr bwMode="auto">
          <a:xfrm>
            <a:off x="712522" y="2148860"/>
            <a:ext cx="3028212" cy="178212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Динара\Desktop\жоба 2019\Новая папка (2)\IMG-20190328-WA001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6000" y="2040647"/>
            <a:ext cx="3024666" cy="203926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Скругленный прямоугольник 11"/>
          <p:cNvSpPr/>
          <p:nvPr/>
        </p:nvSpPr>
        <p:spPr>
          <a:xfrm>
            <a:off x="8166145" y="4599000"/>
            <a:ext cx="3384376" cy="89415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k-K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200" dirty="0">
                <a:latin typeface="Times New Roman" pitchFamily="18" charset="0"/>
                <a:cs typeface="Times New Roman" pitchFamily="18" charset="0"/>
              </a:rPr>
              <a:t>«Инклюзивті оқу мен оқытудағы қиындықтар» </a:t>
            </a:r>
          </a:p>
          <a:p>
            <a:r>
              <a:rPr lang="kk-KZ" sz="1200" dirty="0">
                <a:latin typeface="Times New Roman" pitchFamily="18" charset="0"/>
                <a:cs typeface="Times New Roman" pitchFamily="18" charset="0"/>
              </a:rPr>
              <a:t>Талдықорған қаласы, №13 орта мектебі</a:t>
            </a:r>
          </a:p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04681" y="4244842"/>
            <a:ext cx="3329289" cy="13415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k-K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200" dirty="0">
                <a:latin typeface="Times New Roman" pitchFamily="18" charset="0"/>
                <a:cs typeface="Times New Roman" pitchFamily="18" charset="0"/>
              </a:rPr>
              <a:t>«Жалпы білім беру ұйымдарында ерекше қажеттілігі бар оқушыларды оқытуды ұйымдастырудың жолдары» </a:t>
            </a:r>
          </a:p>
          <a:p>
            <a:r>
              <a:rPr lang="kk-KZ" sz="1200" dirty="0">
                <a:latin typeface="Times New Roman" pitchFamily="18" charset="0"/>
                <a:cs typeface="Times New Roman" pitchFamily="18" charset="0"/>
              </a:rPr>
              <a:t>облыстық семинары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Талдықорған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№13 орта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мектебі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344933" y="4244842"/>
            <a:ext cx="3384376" cy="13415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k-KZ" sz="1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kk-KZ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«Жеке тұлғаның сын тұрғысынан ойлау дағдысын қалыптастырудың әдіс-тәсілдері» коучинг Кәмелеттік жасқа толмаған  жасөспірімдерді оңалту орталығы</a:t>
            </a:r>
          </a:p>
          <a:p>
            <a:endParaRPr lang="kk-KZ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1686000" y="1537744"/>
            <a:ext cx="379561" cy="366647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79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5976322a44a97ac26d815ee62557e8e28e4d658"/>
</p:tagLst>
</file>

<file path=ppt/theme/theme1.xml><?xml version="1.0" encoding="utf-8"?>
<a:theme xmlns:a="http://schemas.openxmlformats.org/drawingml/2006/main" name="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</TotalTime>
  <Words>290</Words>
  <Application>Microsoft Office PowerPoint</Application>
  <PresentationFormat>Широкоэкранный</PresentationFormat>
  <Paragraphs>69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Пользователь</cp:lastModifiedBy>
  <cp:revision>49</cp:revision>
  <dcterms:created xsi:type="dcterms:W3CDTF">2020-07-14T14:01:38Z</dcterms:created>
  <dcterms:modified xsi:type="dcterms:W3CDTF">2021-09-17T10:40:25Z</dcterms:modified>
</cp:coreProperties>
</file>