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8"/>
  </p:notesMasterIdLst>
  <p:handoutMasterIdLst>
    <p:handoutMasterId r:id="rId9"/>
  </p:handoutMasterIdLst>
  <p:sldIdLst>
    <p:sldId id="276" r:id="rId2"/>
    <p:sldId id="265" r:id="rId3"/>
    <p:sldId id="269" r:id="rId4"/>
    <p:sldId id="271" r:id="rId5"/>
    <p:sldId id="270" r:id="rId6"/>
    <p:sldId id="268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FDF58D"/>
    <a:srgbClr val="333399"/>
    <a:srgbClr val="3333CC"/>
    <a:srgbClr val="FFFFFF"/>
    <a:srgbClr val="808080"/>
    <a:srgbClr val="FCFCFC"/>
    <a:srgbClr val="E8E8E8"/>
    <a:srgbClr val="FFD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88A354-B939-4C69-82EB-EC85A069DA3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8D0DCF-54B4-4CEE-9517-5C762795094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5D6-8FB0-4CF7-9D06-0A650F00CEFE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34429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E655-2241-43BF-9AC0-FC7ABE77E9EE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578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47F3-13FE-4E7D-8C3D-B2FE0266ADA1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24910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3329-A30D-4932-B447-7866A1521685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14850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C331-ED65-4AE2-A549-DEC967380462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5113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B5C2-0DBE-43CC-A809-5181BDF5E853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182153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363B8-2853-4714-A458-FA76D809C45F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59460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FF38-609C-4C4A-9416-5D11337AEEBA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2767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5038-C1BF-4712-ACAE-EC1A06FEC590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03988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6F45-0ADE-498D-95DB-295CB04F5D7C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57209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05E2-3CF2-454C-B0A1-3CF38D27EF09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86904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912B-8C76-49F4-AFFD-B686C9545D7B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2566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11" y="1091625"/>
            <a:ext cx="3392338" cy="281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0" y="1091624"/>
            <a:ext cx="2928282" cy="29422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1133470" y="4547891"/>
            <a:ext cx="1743307" cy="23620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1417319"/>
            <a:ext cx="2498435" cy="9441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НӘТИЖЕГЕ НЕГІЗДЕЛГЕН </a:t>
            </a: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b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БЕРУДЕГІ ИНТЕГРАЦИЯ» </a:t>
            </a: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 </a:t>
            </a:r>
            <a:endParaRPr lang="en-US" altLang="ru-RU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6470503" y="4675515"/>
            <a:ext cx="1774354" cy="2205501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gray">
          <a:xfrm>
            <a:off x="869069" y="5136385"/>
            <a:ext cx="2310685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00FF"/>
                </a:solidFill>
              </a:rPr>
              <a:t>Ескелді ауданы </a:t>
            </a:r>
            <a:endParaRPr lang="ru-RU" sz="1400" dirty="0" smtClean="0">
              <a:solidFill>
                <a:srgbClr val="0000FF"/>
              </a:solidFill>
            </a:endParaRPr>
          </a:p>
          <a:p>
            <a:pPr lvl="0"/>
            <a:r>
              <a:rPr lang="ru-RU" sz="1400" dirty="0" smtClean="0">
                <a:solidFill>
                  <a:srgbClr val="0000FF"/>
                </a:solidFill>
              </a:rPr>
              <a:t>Жаңалық </a:t>
            </a:r>
            <a:r>
              <a:rPr lang="ru-RU" sz="1400" dirty="0">
                <a:solidFill>
                  <a:srgbClr val="0000FF"/>
                </a:solidFill>
              </a:rPr>
              <a:t>НМ </a:t>
            </a:r>
          </a:p>
          <a:p>
            <a:pPr lvl="0"/>
            <a:r>
              <a:rPr lang="kk-KZ" sz="1400" dirty="0">
                <a:solidFill>
                  <a:srgbClr val="0000FF"/>
                </a:solidFill>
                <a:cs typeface="Arial" panose="020B0604020202020204" pitchFamily="34" charset="0"/>
              </a:rPr>
              <a:t>Қаратал ауданы Ж.Молдағалиев ОМ</a:t>
            </a:r>
            <a:endParaRPr lang="ru-RU" sz="1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lvl="0"/>
            <a:r>
              <a:rPr lang="kk-KZ" sz="1400" dirty="0">
                <a:solidFill>
                  <a:srgbClr val="0000FF"/>
                </a:solidFill>
                <a:cs typeface="Arial" panose="020B0604020202020204" pitchFamily="34" charset="0"/>
              </a:rPr>
              <a:t>Текелі </a:t>
            </a:r>
            <a:r>
              <a:rPr lang="kk-KZ" sz="1400" dirty="0" smtClean="0">
                <a:solidFill>
                  <a:srgbClr val="0000FF"/>
                </a:solidFill>
                <a:cs typeface="Arial" panose="020B0604020202020204" pitchFamily="34" charset="0"/>
              </a:rPr>
              <a:t>қаласы</a:t>
            </a:r>
          </a:p>
          <a:p>
            <a:pPr lvl="0"/>
            <a:r>
              <a:rPr lang="kk-KZ" sz="1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srgbClr val="0000FF"/>
                </a:solidFill>
                <a:cs typeface="Arial" panose="020B0604020202020204" pitchFamily="34" charset="0"/>
              </a:rPr>
              <a:t>№2 ОМ  </a:t>
            </a:r>
            <a:endParaRPr lang="ru-RU" sz="1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0" hangingPunct="0"/>
            <a:r>
              <a:rPr lang="en-US" altLang="ru-RU" sz="1300" dirty="0" smtClean="0">
                <a:solidFill>
                  <a:srgbClr val="1C1C1C"/>
                </a:solidFill>
              </a:rPr>
              <a:t>.</a:t>
            </a:r>
            <a:endParaRPr lang="en-US" altLang="ru-RU" sz="1300" dirty="0">
              <a:solidFill>
                <a:srgbClr val="1C1C1C"/>
              </a:solidFill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3826492" y="4598341"/>
            <a:ext cx="1713247" cy="226112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gray">
          <a:xfrm>
            <a:off x="3623161" y="5099874"/>
            <a:ext cx="20113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ru-RU" sz="1400" dirty="0">
                <a:solidFill>
                  <a:srgbClr val="0000FF"/>
                </a:solidFill>
              </a:rPr>
              <a:t>Ақсу ауданы </a:t>
            </a:r>
            <a:endParaRPr lang="ru-RU" sz="1400" dirty="0" smtClean="0">
              <a:solidFill>
                <a:srgbClr val="0000FF"/>
              </a:solidFill>
            </a:endParaRPr>
          </a:p>
          <a:p>
            <a:pPr lvl="0"/>
            <a:r>
              <a:rPr lang="ru-RU" sz="1400" dirty="0" smtClean="0">
                <a:solidFill>
                  <a:srgbClr val="0000FF"/>
                </a:solidFill>
              </a:rPr>
              <a:t>Абай </a:t>
            </a:r>
            <a:r>
              <a:rPr lang="ru-RU" sz="1400" dirty="0">
                <a:solidFill>
                  <a:srgbClr val="0000FF"/>
                </a:solidFill>
              </a:rPr>
              <a:t>ОМ </a:t>
            </a:r>
          </a:p>
          <a:p>
            <a:pPr lvl="0"/>
            <a:r>
              <a:rPr lang="kk-KZ" sz="1400" dirty="0">
                <a:solidFill>
                  <a:srgbClr val="0000FF"/>
                </a:solidFill>
                <a:cs typeface="Times New Roman" pitchFamily="18" charset="0"/>
              </a:rPr>
              <a:t>Көксу ауданы </a:t>
            </a:r>
            <a:endParaRPr lang="kk-KZ" sz="1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lvl="0"/>
            <a:r>
              <a:rPr lang="kk-KZ" sz="1400" dirty="0" smtClean="0">
                <a:solidFill>
                  <a:srgbClr val="0000FF"/>
                </a:solidFill>
                <a:cs typeface="Times New Roman" pitchFamily="18" charset="0"/>
              </a:rPr>
              <a:t>Жамбыл </a:t>
            </a:r>
            <a:r>
              <a:rPr lang="kk-KZ" sz="1400" dirty="0">
                <a:solidFill>
                  <a:srgbClr val="0000FF"/>
                </a:solidFill>
                <a:cs typeface="Times New Roman" pitchFamily="18" charset="0"/>
              </a:rPr>
              <a:t>ОМ</a:t>
            </a:r>
            <a:endParaRPr lang="ru-RU" sz="1400" dirty="0">
              <a:solidFill>
                <a:srgbClr val="0000FF"/>
              </a:solidFill>
            </a:endParaRPr>
          </a:p>
          <a:p>
            <a:pPr lvl="0"/>
            <a:r>
              <a:rPr lang="kk-KZ" sz="1400" dirty="0">
                <a:solidFill>
                  <a:srgbClr val="0000FF"/>
                </a:solidFill>
                <a:cs typeface="Times New Roman" pitchFamily="18" charset="0"/>
              </a:rPr>
              <a:t> Кербұлақ </a:t>
            </a:r>
            <a:r>
              <a:rPr lang="kk-KZ" sz="1400" dirty="0" smtClean="0">
                <a:solidFill>
                  <a:srgbClr val="0000FF"/>
                </a:solidFill>
                <a:cs typeface="Times New Roman" pitchFamily="18" charset="0"/>
              </a:rPr>
              <a:t>ауданы</a:t>
            </a:r>
          </a:p>
          <a:p>
            <a:pPr lvl="0"/>
            <a:r>
              <a:rPr lang="kk-KZ" sz="14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kk-KZ" sz="1400" dirty="0">
                <a:solidFill>
                  <a:srgbClr val="0000FF"/>
                </a:solidFill>
                <a:cs typeface="Times New Roman" pitchFamily="18" charset="0"/>
              </a:rPr>
              <a:t>Нұрым ОМ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gray">
          <a:xfrm>
            <a:off x="6181955" y="5193078"/>
            <a:ext cx="23762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kk-KZ" sz="1400" dirty="0">
                <a:solidFill>
                  <a:srgbClr val="0000FF"/>
                </a:solidFill>
                <a:cs typeface="Times New Roman" pitchFamily="18" charset="0"/>
              </a:rPr>
              <a:t>Сарыбұлақ </a:t>
            </a:r>
            <a:r>
              <a:rPr lang="kk-KZ" sz="1400" dirty="0" smtClean="0">
                <a:solidFill>
                  <a:srgbClr val="0000FF"/>
                </a:solidFill>
                <a:cs typeface="Times New Roman" pitchFamily="18" charset="0"/>
              </a:rPr>
              <a:t>ауылы</a:t>
            </a:r>
          </a:p>
          <a:p>
            <a:pPr lvl="0"/>
            <a:r>
              <a:rPr lang="kk-KZ" sz="14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kk-KZ" sz="1400" dirty="0">
                <a:solidFill>
                  <a:srgbClr val="0000FF"/>
                </a:solidFill>
                <a:cs typeface="Times New Roman" pitchFamily="18" charset="0"/>
              </a:rPr>
              <a:t>№8 ОМ</a:t>
            </a:r>
            <a:endParaRPr lang="ru-RU" sz="1400" dirty="0">
              <a:solidFill>
                <a:srgbClr val="0000FF"/>
              </a:solidFill>
            </a:endParaRPr>
          </a:p>
          <a:p>
            <a:pPr lvl="0"/>
            <a:r>
              <a:rPr lang="kk-KZ" sz="1400" dirty="0">
                <a:solidFill>
                  <a:srgbClr val="0000FF"/>
                </a:solidFill>
                <a:cs typeface="Times New Roman" pitchFamily="18" charset="0"/>
              </a:rPr>
              <a:t>Балқаш ауданы </a:t>
            </a:r>
            <a:endParaRPr lang="kk-KZ" sz="1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lvl="0"/>
            <a:r>
              <a:rPr lang="kk-KZ" sz="1400" dirty="0" smtClean="0">
                <a:solidFill>
                  <a:srgbClr val="0000FF"/>
                </a:solidFill>
                <a:cs typeface="Times New Roman" pitchFamily="18" charset="0"/>
              </a:rPr>
              <a:t>Бақанас </a:t>
            </a:r>
            <a:r>
              <a:rPr lang="kk-KZ" sz="1400" dirty="0">
                <a:solidFill>
                  <a:srgbClr val="0000FF"/>
                </a:solidFill>
                <a:cs typeface="Times New Roman" pitchFamily="18" charset="0"/>
              </a:rPr>
              <a:t>МИ</a:t>
            </a:r>
            <a:endParaRPr lang="ru-RU" sz="1400" dirty="0">
              <a:solidFill>
                <a:srgbClr val="0000FF"/>
              </a:solidFill>
            </a:endParaRPr>
          </a:p>
          <a:p>
            <a:pPr lvl="0"/>
            <a:r>
              <a:rPr lang="kk-KZ" sz="1400" dirty="0">
                <a:solidFill>
                  <a:srgbClr val="0000FF"/>
                </a:solidFill>
              </a:rPr>
              <a:t>Ы.Алтынсарин атындағы ОМ</a:t>
            </a:r>
            <a:endParaRPr lang="ru-RU" sz="1400" dirty="0">
              <a:solidFill>
                <a:srgbClr val="0000FF"/>
              </a:solidFill>
            </a:endParaRPr>
          </a:p>
          <a:p>
            <a:pPr eaLnBrk="0" hangingPunct="0"/>
            <a:r>
              <a:rPr lang="en-US" altLang="ru-RU" sz="1200" dirty="0" smtClean="0">
                <a:solidFill>
                  <a:srgbClr val="1C1C1C"/>
                </a:solidFill>
              </a:rPr>
              <a:t>.</a:t>
            </a:r>
            <a:endParaRPr lang="en-US" altLang="ru-RU" sz="1200" dirty="0">
              <a:solidFill>
                <a:srgbClr val="1C1C1C"/>
              </a:solidFill>
            </a:endParaRP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1100648" y="3906564"/>
            <a:ext cx="1992066" cy="651177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77843" name="Group 19"/>
          <p:cNvGrpSpPr>
            <a:grpSpLocks/>
          </p:cNvGrpSpPr>
          <p:nvPr/>
        </p:nvGrpSpPr>
        <p:grpSpPr bwMode="auto">
          <a:xfrm>
            <a:off x="6457966" y="3915157"/>
            <a:ext cx="1975105" cy="661340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6705571" y="3955780"/>
            <a:ext cx="1479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/>
            <a:r>
              <a:rPr lang="kk-KZ" sz="1200" dirty="0">
                <a:solidFill>
                  <a:srgbClr val="0000FF"/>
                </a:solidFill>
              </a:rPr>
              <a:t>Қапшағай қаласы </a:t>
            </a:r>
          </a:p>
          <a:p>
            <a:pPr lvl="0"/>
            <a:r>
              <a:rPr lang="kk-KZ" sz="1200" dirty="0">
                <a:solidFill>
                  <a:srgbClr val="0000FF"/>
                </a:solidFill>
              </a:rPr>
              <a:t>№3 орта мектеп</a:t>
            </a:r>
            <a:endParaRPr lang="ru-RU" sz="1200" dirty="0">
              <a:solidFill>
                <a:srgbClr val="0000FF"/>
              </a:solidFill>
            </a:endParaRPr>
          </a:p>
        </p:txBody>
      </p:sp>
      <p:grpSp>
        <p:nvGrpSpPr>
          <p:cNvPr id="77847" name="Group 23"/>
          <p:cNvGrpSpPr>
            <a:grpSpLocks/>
          </p:cNvGrpSpPr>
          <p:nvPr/>
        </p:nvGrpSpPr>
        <p:grpSpPr bwMode="auto">
          <a:xfrm>
            <a:off x="3608369" y="3889704"/>
            <a:ext cx="1941163" cy="657841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1116432" y="3971225"/>
            <a:ext cx="2207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kk-KZ" sz="1200" dirty="0" smtClean="0">
                <a:solidFill>
                  <a:srgbClr val="0000FF"/>
                </a:solidFill>
              </a:rPr>
              <a:t>Талдықорған  </a:t>
            </a:r>
            <a:r>
              <a:rPr lang="kk-KZ" sz="1200" dirty="0">
                <a:solidFill>
                  <a:srgbClr val="0000FF"/>
                </a:solidFill>
              </a:rPr>
              <a:t>қаласы</a:t>
            </a:r>
          </a:p>
          <a:p>
            <a:pPr lvl="0"/>
            <a:r>
              <a:rPr lang="kk-KZ" sz="1200" dirty="0">
                <a:solidFill>
                  <a:srgbClr val="0000FF"/>
                </a:solidFill>
              </a:rPr>
              <a:t> №28 ІТ </a:t>
            </a:r>
            <a:r>
              <a:rPr lang="kk-KZ" sz="1200" dirty="0" smtClean="0">
                <a:solidFill>
                  <a:srgbClr val="0000FF"/>
                </a:solidFill>
              </a:rPr>
              <a:t>мектеп-лицей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3722812" y="4447395"/>
            <a:ext cx="1726572" cy="614881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1363655" y="4518304"/>
            <a:ext cx="1607770" cy="618081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705571" y="4588486"/>
            <a:ext cx="1459900" cy="60520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182" y="1163217"/>
            <a:ext cx="667084" cy="5779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527" y="2265024"/>
            <a:ext cx="815767" cy="901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401" y="3110310"/>
            <a:ext cx="518205" cy="49991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630275" y="1481101"/>
            <a:ext cx="31181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FF"/>
                </a:solidFill>
              </a:rPr>
              <a:t>Ауыл мектептері білім </a:t>
            </a:r>
            <a:r>
              <a:rPr lang="ru-RU" sz="1400" dirty="0" smtClean="0">
                <a:solidFill>
                  <a:srgbClr val="0000FF"/>
                </a:solidFill>
              </a:rPr>
              <a:t>алушыларының сапалы </a:t>
            </a:r>
            <a:r>
              <a:rPr lang="ru-RU" sz="1400" dirty="0">
                <a:solidFill>
                  <a:srgbClr val="0000FF"/>
                </a:solidFill>
              </a:rPr>
              <a:t>білімге қол жеткізуін қамтамасыз ету;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FF"/>
                </a:solidFill>
              </a:rPr>
              <a:t>Оқу мотивациясын арттыру;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FF"/>
                </a:solidFill>
              </a:rPr>
              <a:t>Ауыл мектептері педагогтерінің  кәсіби </a:t>
            </a:r>
            <a:r>
              <a:rPr lang="ru-RU" sz="1400" dirty="0" smtClean="0">
                <a:solidFill>
                  <a:srgbClr val="0000FF"/>
                </a:solidFill>
              </a:rPr>
              <a:t>құзыреттілігін </a:t>
            </a:r>
            <a:r>
              <a:rPr lang="ru-RU" sz="1400" dirty="0">
                <a:solidFill>
                  <a:srgbClr val="0000FF"/>
                </a:solidFill>
              </a:rPr>
              <a:t>арттыру;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FF"/>
                </a:solidFill>
              </a:rPr>
              <a:t>Қалалық және ауылдық </a:t>
            </a:r>
            <a:r>
              <a:rPr lang="ru-RU" sz="1400" dirty="0" smtClean="0">
                <a:solidFill>
                  <a:srgbClr val="0000FF"/>
                </a:solidFill>
              </a:rPr>
              <a:t>педагогтер мен </a:t>
            </a:r>
            <a:r>
              <a:rPr lang="ru-RU" sz="1400" dirty="0">
                <a:solidFill>
                  <a:srgbClr val="0000FF"/>
                </a:solidFill>
              </a:rPr>
              <a:t>білім </a:t>
            </a:r>
            <a:r>
              <a:rPr lang="ru-RU" sz="1400" dirty="0" smtClean="0">
                <a:solidFill>
                  <a:srgbClr val="0000FF"/>
                </a:solidFill>
              </a:rPr>
              <a:t>алушылар арасындағы ынтымақтастықты  дамыту</a:t>
            </a:r>
            <a:r>
              <a:rPr lang="ru-RU" sz="1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1927" y="2593381"/>
            <a:ext cx="1751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C3300"/>
                </a:solidFill>
              </a:rPr>
              <a:t>ШЖМ педагогтері</a:t>
            </a:r>
            <a:endParaRPr lang="ru-RU" sz="1400" b="1" dirty="0">
              <a:solidFill>
                <a:srgbClr val="CC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503" y="3184819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C3300"/>
                </a:solidFill>
              </a:rPr>
              <a:t>2020-2022 </a:t>
            </a:r>
            <a:r>
              <a:rPr lang="ru-RU" sz="1400" b="1" dirty="0" err="1" smtClean="0">
                <a:solidFill>
                  <a:srgbClr val="CC3300"/>
                </a:solidFill>
              </a:rPr>
              <a:t>жылдар</a:t>
            </a:r>
            <a:endParaRPr lang="ru-RU" sz="1400" b="1" dirty="0">
              <a:solidFill>
                <a:srgbClr val="CC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172" y="1615501"/>
            <a:ext cx="26036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00FF"/>
                </a:solidFill>
              </a:rPr>
              <a:t>қалалық және </a:t>
            </a:r>
            <a:r>
              <a:rPr lang="ru-RU" sz="1400" dirty="0" smtClean="0">
                <a:solidFill>
                  <a:srgbClr val="0000FF"/>
                </a:solidFill>
              </a:rPr>
              <a:t>ауылдық</a:t>
            </a:r>
          </a:p>
          <a:p>
            <a:pPr algn="just"/>
            <a:r>
              <a:rPr lang="ru-RU" sz="1400" dirty="0" smtClean="0">
                <a:solidFill>
                  <a:srgbClr val="0000FF"/>
                </a:solidFill>
              </a:rPr>
              <a:t> мектептердің арасындағы</a:t>
            </a:r>
            <a:endParaRPr lang="ru-RU" sz="1400" dirty="0">
              <a:solidFill>
                <a:srgbClr val="0000FF"/>
              </a:solidFill>
            </a:endParaRPr>
          </a:p>
          <a:p>
            <a:pPr algn="just"/>
            <a:r>
              <a:rPr lang="ru-RU" sz="1400" dirty="0" smtClean="0">
                <a:solidFill>
                  <a:srgbClr val="0000FF"/>
                </a:solidFill>
              </a:rPr>
              <a:t>білім </a:t>
            </a:r>
            <a:r>
              <a:rPr lang="ru-RU" sz="1400" dirty="0">
                <a:solidFill>
                  <a:srgbClr val="0000FF"/>
                </a:solidFill>
              </a:rPr>
              <a:t>беру сапасындағы </a:t>
            </a:r>
          </a:p>
          <a:p>
            <a:pPr algn="just"/>
            <a:r>
              <a:rPr lang="ru-RU" sz="1400" dirty="0">
                <a:solidFill>
                  <a:srgbClr val="0000FF"/>
                </a:solidFill>
              </a:rPr>
              <a:t>алшақтықты азайту, </a:t>
            </a:r>
            <a:r>
              <a:rPr lang="ru-RU" sz="1400" dirty="0" smtClean="0">
                <a:solidFill>
                  <a:srgbClr val="0000FF"/>
                </a:solidFill>
              </a:rPr>
              <a:t>нәтижесі         </a:t>
            </a:r>
            <a:endParaRPr lang="ru-RU" sz="1400" dirty="0">
              <a:solidFill>
                <a:srgbClr val="0000FF"/>
              </a:solidFill>
            </a:endParaRPr>
          </a:p>
          <a:p>
            <a:pPr algn="just"/>
            <a:r>
              <a:rPr lang="ru-RU" sz="1400" dirty="0">
                <a:solidFill>
                  <a:srgbClr val="0000FF"/>
                </a:solidFill>
              </a:rPr>
              <a:t>төмен мектептерге мықты</a:t>
            </a:r>
          </a:p>
          <a:p>
            <a:pPr algn="just"/>
            <a:r>
              <a:rPr lang="ru-RU" sz="1400" dirty="0">
                <a:solidFill>
                  <a:srgbClr val="0000FF"/>
                </a:solidFill>
              </a:rPr>
              <a:t>мектептердің қамқорлығы </a:t>
            </a:r>
          </a:p>
          <a:p>
            <a:pPr algn="just"/>
            <a:r>
              <a:rPr lang="ru-RU" sz="1400" dirty="0">
                <a:solidFill>
                  <a:srgbClr val="0000FF"/>
                </a:solidFill>
              </a:rPr>
              <a:t>арқылы білім алушылардың  </a:t>
            </a:r>
          </a:p>
          <a:p>
            <a:pPr algn="just"/>
            <a:r>
              <a:rPr lang="ru-RU" sz="1400" dirty="0">
                <a:solidFill>
                  <a:srgbClr val="0000FF"/>
                </a:solidFill>
              </a:rPr>
              <a:t>білім жетістіктерін көтеру.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24111" y="1091625"/>
            <a:ext cx="1782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</a:rPr>
              <a:t>МАҚСАТЫ: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57965" y="1078670"/>
            <a:ext cx="1625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МІНДЕТТЕРІ: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3783477" y="3971225"/>
            <a:ext cx="1668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/>
            <a:r>
              <a:rPr lang="kk-KZ" sz="1200" dirty="0">
                <a:solidFill>
                  <a:srgbClr val="0000FF"/>
                </a:solidFill>
              </a:rPr>
              <a:t>Талдықорған қаласы</a:t>
            </a:r>
          </a:p>
          <a:p>
            <a:pPr lvl="0"/>
            <a:r>
              <a:rPr lang="kk-KZ" sz="1200" dirty="0">
                <a:solidFill>
                  <a:srgbClr val="0000FF"/>
                </a:solidFill>
              </a:rPr>
              <a:t>№14 ОМГ</a:t>
            </a:r>
            <a:endParaRPr lang="ru-RU" sz="1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Freeform 3"/>
          <p:cNvSpPr>
            <a:spLocks/>
          </p:cNvSpPr>
          <p:nvPr/>
        </p:nvSpPr>
        <p:spPr bwMode="gray">
          <a:xfrm>
            <a:off x="2105718" y="3013020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6564" name="Freeform 4"/>
          <p:cNvSpPr>
            <a:spLocks/>
          </p:cNvSpPr>
          <p:nvPr/>
        </p:nvSpPr>
        <p:spPr bwMode="gray">
          <a:xfrm>
            <a:off x="4314596" y="2877584"/>
            <a:ext cx="366712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6565" name="Freeform 5"/>
          <p:cNvSpPr>
            <a:spLocks/>
          </p:cNvSpPr>
          <p:nvPr/>
        </p:nvSpPr>
        <p:spPr bwMode="gray">
          <a:xfrm flipH="1">
            <a:off x="4852311" y="3056006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539552" y="1476292"/>
            <a:ext cx="2298061" cy="1850655"/>
            <a:chOff x="4320" y="1152"/>
            <a:chExt cx="414" cy="40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6567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6569" name="Rectangle 9"/>
          <p:cNvSpPr>
            <a:spLocks noChangeArrowheads="1"/>
          </p:cNvSpPr>
          <p:nvPr/>
        </p:nvSpPr>
        <p:spPr bwMode="black">
          <a:xfrm>
            <a:off x="580988" y="1311529"/>
            <a:ext cx="2221622" cy="193899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r>
              <a:rPr lang="kk-KZ" altLang="ru-RU" sz="2400" b="1" dirty="0" smtClean="0">
                <a:solidFill>
                  <a:srgbClr val="FFFFFF"/>
                </a:solidFill>
              </a:rPr>
              <a:t> </a:t>
            </a:r>
            <a:r>
              <a:rPr lang="kk-KZ" sz="105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МАҚСАТЫ:  </a:t>
            </a:r>
            <a:r>
              <a:rPr lang="kk-KZ" sz="10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0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қалалық және ауылдық мектептердің </a:t>
            </a:r>
            <a:r>
              <a:rPr lang="kk-KZ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арасындағы </a:t>
            </a:r>
            <a:r>
              <a:rPr lang="kk-KZ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білім беру </a:t>
            </a:r>
            <a:r>
              <a:rPr lang="kk-KZ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сапасындағы </a:t>
            </a:r>
            <a:r>
              <a:rPr lang="kk-KZ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алшақтықты азайту, 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нәтижесі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төмен  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мектептерге мықты </a:t>
            </a: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мектептердің  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қамқорлығы арқылы </a:t>
            </a:r>
            <a:r>
              <a:rPr lang="kk-KZ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білім  </a:t>
            </a:r>
            <a:r>
              <a:rPr lang="kk-KZ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алушылардың білім </a:t>
            </a:r>
            <a:r>
              <a:rPr lang="kk-KZ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жетістіктерін  </a:t>
            </a:r>
            <a:r>
              <a:rPr lang="kk-KZ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көтеру</a:t>
            </a:r>
            <a:endParaRPr lang="en-US" altLang="ru-RU" sz="1200" b="1" dirty="0">
              <a:solidFill>
                <a:srgbClr val="0000FF"/>
              </a:solidFill>
            </a:endParaRPr>
          </a:p>
        </p:txBody>
      </p:sp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2973613" y="1086234"/>
            <a:ext cx="3018788" cy="2257425"/>
            <a:chOff x="4320" y="1152"/>
            <a:chExt cx="414" cy="40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65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6128401" y="1509580"/>
            <a:ext cx="2260896" cy="1799303"/>
            <a:chOff x="4320" y="1152"/>
            <a:chExt cx="414" cy="40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657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6576" name="Rectangle 16"/>
          <p:cNvSpPr>
            <a:spLocks noChangeArrowheads="1"/>
          </p:cNvSpPr>
          <p:nvPr/>
        </p:nvSpPr>
        <p:spPr bwMode="black">
          <a:xfrm>
            <a:off x="4303145" y="2724150"/>
            <a:ext cx="248786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r>
              <a:rPr lang="kk-KZ" altLang="ru-RU" b="1" dirty="0" smtClean="0">
                <a:solidFill>
                  <a:srgbClr val="FFFFFF"/>
                </a:solidFill>
              </a:rPr>
              <a:t> </a:t>
            </a:r>
            <a:endParaRPr lang="en-US" altLang="ru-RU" b="1" dirty="0">
              <a:solidFill>
                <a:srgbClr val="FFFFFF"/>
              </a:solidFill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black">
          <a:xfrm>
            <a:off x="6208194" y="1809655"/>
            <a:ext cx="2181103" cy="150810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r>
              <a:rPr lang="kk-KZ" altLang="ru-RU" sz="16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1200" b="1" dirty="0" smtClean="0">
                <a:solidFill>
                  <a:srgbClr val="0000FF"/>
                </a:solidFill>
              </a:rPr>
              <a:t>СТРАТЕГИЯ:  </a:t>
            </a:r>
            <a:endParaRPr lang="ru-RU" altLang="ru-RU" b="1" dirty="0">
              <a:solidFill>
                <a:srgbClr val="0000FF"/>
              </a:solidFill>
            </a:endParaRPr>
          </a:p>
          <a:p>
            <a:r>
              <a:rPr lang="ru-RU" altLang="ru-RU" b="1" dirty="0">
                <a:solidFill>
                  <a:srgbClr val="0000FF"/>
                </a:solidFill>
              </a:rPr>
              <a:t> </a:t>
            </a:r>
            <a:r>
              <a:rPr lang="ru-RU" altLang="ru-RU" sz="1400" dirty="0">
                <a:solidFill>
                  <a:srgbClr val="0000FF"/>
                </a:solidFill>
              </a:rPr>
              <a:t>қалалық және </a:t>
            </a:r>
            <a:r>
              <a:rPr lang="ru-RU" altLang="ru-RU" sz="1400" dirty="0" smtClean="0">
                <a:solidFill>
                  <a:srgbClr val="0000FF"/>
                </a:solidFill>
              </a:rPr>
              <a:t>ауылдық</a:t>
            </a:r>
          </a:p>
          <a:p>
            <a:r>
              <a:rPr lang="ru-RU" altLang="ru-RU" sz="1400" dirty="0" smtClean="0">
                <a:solidFill>
                  <a:srgbClr val="0000FF"/>
                </a:solidFill>
              </a:rPr>
              <a:t> </a:t>
            </a:r>
            <a:r>
              <a:rPr lang="ru-RU" altLang="ru-RU" sz="1400" dirty="0">
                <a:solidFill>
                  <a:srgbClr val="0000FF"/>
                </a:solidFill>
              </a:rPr>
              <a:t>мектептердің тиімді </a:t>
            </a:r>
            <a:endParaRPr lang="ru-RU" altLang="ru-RU" sz="1400" dirty="0" smtClean="0">
              <a:solidFill>
                <a:srgbClr val="0000FF"/>
              </a:solidFill>
            </a:endParaRPr>
          </a:p>
          <a:p>
            <a:r>
              <a:rPr lang="ru-RU" altLang="ru-RU" sz="1400" dirty="0" smtClean="0">
                <a:solidFill>
                  <a:srgbClr val="0000FF"/>
                </a:solidFill>
              </a:rPr>
              <a:t>өзара әрекеттестік</a:t>
            </a:r>
          </a:p>
          <a:p>
            <a:r>
              <a:rPr lang="ru-RU" altLang="ru-RU" sz="1400" dirty="0" smtClean="0">
                <a:solidFill>
                  <a:srgbClr val="0000FF"/>
                </a:solidFill>
              </a:rPr>
              <a:t> </a:t>
            </a:r>
            <a:r>
              <a:rPr lang="ru-RU" altLang="ru-RU" sz="1400" dirty="0">
                <a:solidFill>
                  <a:srgbClr val="0000FF"/>
                </a:solidFill>
              </a:rPr>
              <a:t>жүйесін құру</a:t>
            </a:r>
          </a:p>
          <a:p>
            <a:r>
              <a:rPr lang="kk-KZ" altLang="ru-RU" sz="1600" b="1" dirty="0" smtClean="0">
                <a:solidFill>
                  <a:srgbClr val="FFFFFF"/>
                </a:solidFill>
              </a:rPr>
              <a:t> </a:t>
            </a:r>
            <a:endParaRPr lang="en-US" altLang="ru-RU" sz="1600" b="1" dirty="0">
              <a:solidFill>
                <a:srgbClr val="FFFFFF"/>
              </a:solidFill>
            </a:endParaRPr>
          </a:p>
        </p:txBody>
      </p:sp>
      <p:sp>
        <p:nvSpPr>
          <p:cNvPr id="66579" name="AutoShape 19"/>
          <p:cNvSpPr>
            <a:spLocks noChangeArrowheads="1"/>
          </p:cNvSpPr>
          <p:nvPr/>
        </p:nvSpPr>
        <p:spPr bwMode="ltGray">
          <a:xfrm>
            <a:off x="1062627" y="4446677"/>
            <a:ext cx="6840760" cy="22073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1221588" y="4546942"/>
            <a:ext cx="6552728" cy="206210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</a:rPr>
              <a:t>КҮТІЛЕТІН НӘТИЖЕ:</a:t>
            </a:r>
            <a:endParaRPr lang="ru-RU" dirty="0" smtClean="0">
              <a:solidFill>
                <a:srgbClr val="002060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kk-KZ" sz="1200" dirty="0" smtClean="0">
                <a:solidFill>
                  <a:srgbClr val="002060"/>
                </a:solidFill>
              </a:rPr>
              <a:t>Нәтижесі </a:t>
            </a:r>
            <a:r>
              <a:rPr lang="kk-KZ" sz="1200" dirty="0">
                <a:solidFill>
                  <a:srgbClr val="002060"/>
                </a:solidFill>
              </a:rPr>
              <a:t>төмен мектептерге мықты мектептердің қамқорлығы арқылы білім алушылардың білім жетістіктерін көтеруде Талдықорған қаласындағы №14 ОМГ, №28 IT лицей және Қапшағай қаласындағы ОМГ-ға магниттік мектептер тіркеледі, тәжірибе алмасады. </a:t>
            </a:r>
            <a:endParaRPr lang="ru-RU" sz="1200" dirty="0">
              <a:solidFill>
                <a:srgbClr val="002060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kk-KZ" sz="1200" dirty="0">
                <a:solidFill>
                  <a:srgbClr val="002060"/>
                </a:solidFill>
              </a:rPr>
              <a:t>Педагогтардың кәсіби құзыреттілігін және білім алушылардың оқу мотивациясын арттыруға бағытталған әдістемелік шаралар өткізіледі. </a:t>
            </a:r>
            <a:endParaRPr lang="ru-RU" sz="1200" dirty="0">
              <a:solidFill>
                <a:srgbClr val="002060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kk-KZ" sz="1200" dirty="0">
                <a:solidFill>
                  <a:srgbClr val="002060"/>
                </a:solidFill>
              </a:rPr>
              <a:t>Қалалық және ауылдық педагогтар мен білім алушылар арасында ынтымақтастық дамиды.</a:t>
            </a:r>
            <a:endParaRPr lang="ru-RU" sz="1200" dirty="0">
              <a:solidFill>
                <a:srgbClr val="002060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kk-KZ" sz="1200" dirty="0">
                <a:solidFill>
                  <a:srgbClr val="002060"/>
                </a:solidFill>
              </a:rPr>
              <a:t>Қалалық және ауылдық мектептердің тиімді өзара әрекеттестік жүйесі құрылады</a:t>
            </a:r>
            <a:r>
              <a:rPr lang="kk-KZ" sz="1400" dirty="0" smtClean="0"/>
              <a:t>.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80662" y="1212379"/>
            <a:ext cx="32345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</a:rPr>
              <a:t>МІНДЕТТЕРІ: </a:t>
            </a:r>
          </a:p>
          <a:p>
            <a:r>
              <a:rPr lang="ru-RU" sz="1400" dirty="0" smtClean="0">
                <a:solidFill>
                  <a:srgbClr val="0000FF"/>
                </a:solidFill>
              </a:rPr>
              <a:t>Ауыл </a:t>
            </a:r>
            <a:r>
              <a:rPr lang="ru-RU" sz="1400" dirty="0">
                <a:solidFill>
                  <a:srgbClr val="0000FF"/>
                </a:solidFill>
              </a:rPr>
              <a:t>мектептері білім алушыларының сапалы</a:t>
            </a:r>
            <a:endParaRPr lang="ru-RU" sz="1400" dirty="0" smtClean="0">
              <a:solidFill>
                <a:srgbClr val="0000FF"/>
              </a:solidFill>
            </a:endParaRPr>
          </a:p>
          <a:p>
            <a:r>
              <a:rPr lang="ru-RU" sz="1400" dirty="0" smtClean="0">
                <a:solidFill>
                  <a:srgbClr val="0000FF"/>
                </a:solidFill>
              </a:rPr>
              <a:t>білімге </a:t>
            </a:r>
            <a:r>
              <a:rPr lang="ru-RU" sz="1400" dirty="0">
                <a:solidFill>
                  <a:srgbClr val="0000FF"/>
                </a:solidFill>
              </a:rPr>
              <a:t>қол </a:t>
            </a:r>
            <a:r>
              <a:rPr lang="ru-RU" sz="1400" dirty="0" smtClean="0">
                <a:solidFill>
                  <a:srgbClr val="0000FF"/>
                </a:solidFill>
              </a:rPr>
              <a:t>жеткізуін </a:t>
            </a:r>
          </a:p>
          <a:p>
            <a:r>
              <a:rPr lang="ru-RU" sz="1400" dirty="0" smtClean="0">
                <a:solidFill>
                  <a:srgbClr val="0000FF"/>
                </a:solidFill>
              </a:rPr>
              <a:t>қамтамасыз </a:t>
            </a:r>
            <a:r>
              <a:rPr lang="ru-RU" sz="1400" dirty="0">
                <a:solidFill>
                  <a:srgbClr val="0000FF"/>
                </a:solidFill>
              </a:rPr>
              <a:t>ету; </a:t>
            </a:r>
          </a:p>
          <a:p>
            <a:r>
              <a:rPr lang="ru-RU" sz="1400" dirty="0" smtClean="0">
                <a:solidFill>
                  <a:srgbClr val="0000FF"/>
                </a:solidFill>
              </a:rPr>
              <a:t>Оқу </a:t>
            </a:r>
            <a:r>
              <a:rPr lang="ru-RU" sz="1400" dirty="0">
                <a:solidFill>
                  <a:srgbClr val="0000FF"/>
                </a:solidFill>
              </a:rPr>
              <a:t>мотивациясын арттыру;</a:t>
            </a:r>
          </a:p>
          <a:p>
            <a:r>
              <a:rPr lang="ru-RU" sz="1400" dirty="0">
                <a:solidFill>
                  <a:srgbClr val="0000FF"/>
                </a:solidFill>
              </a:rPr>
              <a:t>Ауыл мектептері </a:t>
            </a:r>
            <a:r>
              <a:rPr lang="ru-RU" sz="1400" dirty="0" smtClean="0">
                <a:solidFill>
                  <a:srgbClr val="0000FF"/>
                </a:solidFill>
              </a:rPr>
              <a:t>педагогтарының</a:t>
            </a:r>
          </a:p>
          <a:p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>
                <a:solidFill>
                  <a:srgbClr val="0000FF"/>
                </a:solidFill>
              </a:rPr>
              <a:t>кәсіби құзыреттілігін </a:t>
            </a:r>
            <a:r>
              <a:rPr lang="ru-RU" sz="1400" dirty="0" smtClean="0">
                <a:solidFill>
                  <a:srgbClr val="0000FF"/>
                </a:solidFill>
              </a:rPr>
              <a:t>арттыру</a:t>
            </a:r>
            <a:r>
              <a:rPr lang="ru-RU" sz="1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475" y="36295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C3300"/>
                </a:solidFill>
              </a:rPr>
              <a:t>«</a:t>
            </a:r>
            <a:r>
              <a:rPr lang="ru-RU" sz="2000" b="1" dirty="0">
                <a:solidFill>
                  <a:srgbClr val="CC3300"/>
                </a:solidFill>
              </a:rPr>
              <a:t>НӘТИЖЕГЕ НЕГІЗДЕЛГЕН БІЛІМ БЕРУДЕГІ ИНТЕГРАЦИЯ» ЖОБАСЫ</a:t>
            </a:r>
            <a:r>
              <a:rPr lang="ru-RU" b="1" dirty="0">
                <a:solidFill>
                  <a:srgbClr val="CC33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35212"/>
            <a:ext cx="8229600" cy="521723"/>
          </a:xfrm>
        </p:spPr>
        <p:txBody>
          <a:bodyPr>
            <a:normAutofit fontScale="90000"/>
          </a:bodyPr>
          <a:lstStyle/>
          <a:p>
            <a:r>
              <a:rPr lang="kk-KZ" altLang="ru-RU" dirty="0" smtClean="0"/>
              <a:t> </a:t>
            </a:r>
            <a:endParaRPr lang="en-US" altLang="ru-RU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gray">
          <a:xfrm rot="5400000">
            <a:off x="120506" y="2653135"/>
            <a:ext cx="3821112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gray">
          <a:xfrm>
            <a:off x="1062688" y="4020921"/>
            <a:ext cx="195421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ru-RU" sz="1400" dirty="0">
                <a:solidFill>
                  <a:srgbClr val="0000FF"/>
                </a:solidFill>
              </a:rPr>
              <a:t>Ескелді ауданы Жаңалық НМ </a:t>
            </a:r>
          </a:p>
          <a:p>
            <a:pPr lvl="0"/>
            <a:r>
              <a:rPr lang="kk-KZ" sz="1400" dirty="0">
                <a:solidFill>
                  <a:srgbClr val="0000FF"/>
                </a:solidFill>
                <a:cs typeface="Arial" panose="020B0604020202020204" pitchFamily="34" charset="0"/>
              </a:rPr>
              <a:t>Қаратал ауданы Ж.Молдағалиев ОМ</a:t>
            </a:r>
            <a:endParaRPr lang="ru-RU" sz="1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lvl="0"/>
            <a:r>
              <a:rPr lang="kk-KZ" sz="1400" dirty="0">
                <a:solidFill>
                  <a:srgbClr val="0000FF"/>
                </a:solidFill>
                <a:cs typeface="Arial" panose="020B0604020202020204" pitchFamily="34" charset="0"/>
              </a:rPr>
              <a:t>Текелі қаласы №2 ОМ  </a:t>
            </a:r>
            <a:endParaRPr lang="ru-RU" sz="1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0" hangingPunct="0"/>
            <a:r>
              <a:rPr lang="kk-KZ" altLang="ru-RU" sz="1400" b="1" dirty="0" smtClean="0">
                <a:solidFill>
                  <a:srgbClr val="1C1C1C"/>
                </a:solidFill>
              </a:rPr>
              <a:t> </a:t>
            </a:r>
            <a:endParaRPr lang="en-US" altLang="ru-RU" sz="1400" b="1" dirty="0">
              <a:solidFill>
                <a:srgbClr val="1C1C1C"/>
              </a:solidFill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gray">
          <a:xfrm rot="5400000">
            <a:off x="2547726" y="3016673"/>
            <a:ext cx="3821112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gray">
          <a:xfrm>
            <a:off x="3517876" y="4384272"/>
            <a:ext cx="195421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ru-RU" sz="1400" dirty="0">
                <a:solidFill>
                  <a:srgbClr val="0000FF"/>
                </a:solidFill>
              </a:rPr>
              <a:t>Ақсу ауданы </a:t>
            </a:r>
            <a:endParaRPr lang="ru-RU" sz="1400" dirty="0" smtClean="0">
              <a:solidFill>
                <a:srgbClr val="0000FF"/>
              </a:solidFill>
            </a:endParaRPr>
          </a:p>
          <a:p>
            <a:pPr lvl="0"/>
            <a:r>
              <a:rPr lang="ru-RU" sz="1400" dirty="0" smtClean="0">
                <a:solidFill>
                  <a:srgbClr val="0000FF"/>
                </a:solidFill>
              </a:rPr>
              <a:t>Абай ОМ;</a:t>
            </a:r>
            <a:endParaRPr lang="ru-RU" sz="1400" dirty="0">
              <a:solidFill>
                <a:srgbClr val="0000FF"/>
              </a:solidFill>
            </a:endParaRPr>
          </a:p>
          <a:p>
            <a:pPr lvl="0"/>
            <a:r>
              <a:rPr lang="kk-KZ" sz="1400" dirty="0">
                <a:solidFill>
                  <a:srgbClr val="0000FF"/>
                </a:solidFill>
                <a:cs typeface="Times New Roman" pitchFamily="18" charset="0"/>
              </a:rPr>
              <a:t>Көксу ауданы Жамбыл ОМ</a:t>
            </a:r>
            <a:endParaRPr lang="ru-RU" sz="1400" dirty="0">
              <a:solidFill>
                <a:srgbClr val="0000FF"/>
              </a:solidFill>
            </a:endParaRPr>
          </a:p>
          <a:p>
            <a:pPr lvl="0"/>
            <a:r>
              <a:rPr lang="kk-KZ" sz="1400" dirty="0">
                <a:solidFill>
                  <a:srgbClr val="0000FF"/>
                </a:solidFill>
                <a:cs typeface="Times New Roman" pitchFamily="18" charset="0"/>
              </a:rPr>
              <a:t> Кербұлақ ауданы Нұрым ОМ</a:t>
            </a:r>
            <a:endParaRPr lang="ru-RU" sz="1400" dirty="0">
              <a:solidFill>
                <a:srgbClr val="0000FF"/>
              </a:solidFill>
            </a:endParaRPr>
          </a:p>
          <a:p>
            <a:pPr eaLnBrk="0" hangingPunct="0"/>
            <a:r>
              <a:rPr lang="kk-KZ" altLang="ru-RU" sz="1400" b="1" dirty="0" smtClean="0">
                <a:solidFill>
                  <a:srgbClr val="1C1C1C"/>
                </a:solidFill>
              </a:rPr>
              <a:t> </a:t>
            </a:r>
            <a:endParaRPr lang="en-US" altLang="ru-RU" sz="1400" b="1" dirty="0">
              <a:solidFill>
                <a:srgbClr val="1C1C1C"/>
              </a:solidFill>
            </a:endParaRP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gray">
          <a:xfrm rot="5400000">
            <a:off x="4928121" y="3366175"/>
            <a:ext cx="3821112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gray">
          <a:xfrm>
            <a:off x="5911237" y="4400284"/>
            <a:ext cx="19558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kk-KZ" sz="1400" dirty="0">
                <a:solidFill>
                  <a:srgbClr val="0000FF"/>
                </a:solidFill>
                <a:cs typeface="Times New Roman" pitchFamily="18" charset="0"/>
              </a:rPr>
              <a:t>Сарыбұлақ ауылы №8 ОМ</a:t>
            </a:r>
            <a:endParaRPr lang="ru-RU" sz="1400" dirty="0">
              <a:solidFill>
                <a:srgbClr val="0000FF"/>
              </a:solidFill>
            </a:endParaRPr>
          </a:p>
          <a:p>
            <a:pPr lvl="0"/>
            <a:r>
              <a:rPr lang="kk-KZ" sz="1400" dirty="0">
                <a:solidFill>
                  <a:srgbClr val="0000FF"/>
                </a:solidFill>
                <a:cs typeface="Times New Roman" pitchFamily="18" charset="0"/>
              </a:rPr>
              <a:t>Балқаш ауданы Бақанас МИ</a:t>
            </a:r>
            <a:endParaRPr lang="ru-RU" sz="1400" dirty="0">
              <a:solidFill>
                <a:srgbClr val="0000FF"/>
              </a:solidFill>
            </a:endParaRPr>
          </a:p>
          <a:p>
            <a:pPr lvl="0"/>
            <a:r>
              <a:rPr lang="kk-KZ" sz="1400" dirty="0">
                <a:solidFill>
                  <a:srgbClr val="0000FF"/>
                </a:solidFill>
              </a:rPr>
              <a:t>Ы.Алтынсарин атындағы ОМ</a:t>
            </a:r>
            <a:endParaRPr lang="ru-RU" sz="1400" dirty="0">
              <a:solidFill>
                <a:srgbClr val="0000FF"/>
              </a:solidFill>
            </a:endParaRPr>
          </a:p>
          <a:p>
            <a:pPr eaLnBrk="0" hangingPunct="0"/>
            <a:r>
              <a:rPr lang="kk-KZ" altLang="ru-RU" sz="1400" b="1" dirty="0" smtClean="0">
                <a:solidFill>
                  <a:srgbClr val="1C1C1C"/>
                </a:solidFill>
              </a:rPr>
              <a:t> </a:t>
            </a:r>
            <a:endParaRPr lang="en-US" altLang="ru-RU" sz="1400" b="1" dirty="0">
              <a:solidFill>
                <a:srgbClr val="1C1C1C"/>
              </a:solidFill>
            </a:endParaRPr>
          </a:p>
        </p:txBody>
      </p:sp>
      <p:pic>
        <p:nvPicPr>
          <p:cNvPr id="70665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26342"/>
            <a:ext cx="1582601" cy="14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6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32" y="1999255"/>
            <a:ext cx="1597176" cy="147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YG_circl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61" y="2433580"/>
            <a:ext cx="1619750" cy="14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373725" y="2501105"/>
            <a:ext cx="1368424" cy="57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kk-KZ" altLang="ru-RU" sz="1200" b="1" dirty="0" smtClean="0">
                <a:solidFill>
                  <a:srgbClr val="002060"/>
                </a:solidFill>
              </a:rPr>
              <a:t>Талдықорған қаласы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kk-KZ" altLang="ru-RU" sz="1200" b="1" dirty="0" smtClean="0">
                <a:solidFill>
                  <a:srgbClr val="002060"/>
                </a:solidFill>
              </a:rPr>
              <a:t>№28 ІТ МЛ</a:t>
            </a:r>
            <a:endParaRPr lang="en-US" altLang="ru-RU" sz="1000" b="1" dirty="0">
              <a:solidFill>
                <a:srgbClr val="002060"/>
              </a:solidFill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156176" y="2663322"/>
            <a:ext cx="1270384" cy="97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ru-RU" sz="2000" b="1" dirty="0" smtClean="0">
                <a:solidFill>
                  <a:srgbClr val="D13F11"/>
                </a:solidFill>
              </a:rPr>
              <a:t> </a:t>
            </a:r>
            <a:endParaRPr lang="en-US" altLang="ru-RU" sz="2000" b="1" dirty="0">
              <a:solidFill>
                <a:srgbClr val="D13F11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kk-KZ" altLang="ru-RU" sz="1400" b="1" dirty="0" smtClean="0">
                <a:solidFill>
                  <a:srgbClr val="002060"/>
                </a:solidFill>
              </a:rPr>
              <a:t>Қапшағай қаласы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kk-KZ" altLang="ru-RU" sz="1400" b="1" dirty="0" smtClean="0">
                <a:solidFill>
                  <a:srgbClr val="002060"/>
                </a:solidFill>
              </a:rPr>
              <a:t> №3 ОМ </a:t>
            </a:r>
            <a:endParaRPr lang="en-US" altLang="ru-RU" sz="1400" b="1" dirty="0">
              <a:solidFill>
                <a:srgbClr val="002060"/>
              </a:solidFill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741717" y="2831220"/>
            <a:ext cx="1417438" cy="63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kk-KZ" altLang="ru-RU" b="1" dirty="0" smtClean="0">
                <a:solidFill>
                  <a:srgbClr val="D13F11"/>
                </a:solidFill>
              </a:rPr>
              <a:t> </a:t>
            </a:r>
            <a:r>
              <a:rPr lang="kk-KZ" altLang="ru-RU" sz="1200" b="1" dirty="0" smtClean="0">
                <a:solidFill>
                  <a:srgbClr val="002060"/>
                </a:solidFill>
              </a:rPr>
              <a:t>Талдықорған қаласы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kk-KZ" altLang="ru-RU" sz="1200" b="1" dirty="0" smtClean="0">
                <a:solidFill>
                  <a:srgbClr val="002060"/>
                </a:solidFill>
              </a:rPr>
              <a:t> №14 ОМГ</a:t>
            </a:r>
            <a:endParaRPr lang="en-US" altLang="ru-RU" sz="1200" b="1" dirty="0">
              <a:solidFill>
                <a:srgbClr val="002060"/>
              </a:solidFill>
            </a:endParaRPr>
          </a:p>
        </p:txBody>
      </p:sp>
      <p:pic>
        <p:nvPicPr>
          <p:cNvPr id="70671" name="Picture 15" descr="O_chevron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30" y="3949093"/>
            <a:ext cx="331379" cy="2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O_chevron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87" y="3624297"/>
            <a:ext cx="352100" cy="3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Picture 17" descr="O_chevron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19" y="4002510"/>
            <a:ext cx="331836" cy="29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1840682" y="1341441"/>
            <a:ext cx="530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kk-KZ" altLang="ru-RU" sz="2000" b="1" dirty="0" smtClean="0">
                <a:solidFill>
                  <a:srgbClr val="0070C0"/>
                </a:solidFill>
              </a:rPr>
              <a:t>ҚАТЫСУШЫЛАР</a:t>
            </a:r>
            <a:endParaRPr lang="en-US" alt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544" y="360875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</a:rPr>
              <a:t>«НӘТИЖЕГЕ НЕГІЗДЕЛГЕН БІЛІМ БЕРУДЕГІ ИНТЕГРАЦИЯ» ЖОБАСЫ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3" name="AutoShape 29"/>
          <p:cNvSpPr>
            <a:spLocks noChangeArrowheads="1"/>
          </p:cNvSpPr>
          <p:nvPr/>
        </p:nvSpPr>
        <p:spPr bwMode="auto">
          <a:xfrm>
            <a:off x="4499993" y="3242839"/>
            <a:ext cx="4462312" cy="3380599"/>
          </a:xfrm>
          <a:prstGeom prst="roundRect">
            <a:avLst>
              <a:gd name="adj" fmla="val 5208"/>
            </a:avLst>
          </a:prstGeom>
          <a:solidFill>
            <a:srgbClr val="FCFCFC">
              <a:alpha val="70000"/>
            </a:srgb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243" y="882699"/>
            <a:ext cx="8229600" cy="284768"/>
          </a:xfrm>
        </p:spPr>
        <p:txBody>
          <a:bodyPr>
            <a:normAutofit fontScale="90000"/>
          </a:bodyPr>
          <a:lstStyle/>
          <a:p>
            <a:pPr algn="ctr"/>
            <a:r>
              <a:rPr lang="kk-KZ" altLang="ru-RU" dirty="0" smtClean="0"/>
              <a:t> </a:t>
            </a:r>
            <a:r>
              <a:rPr lang="ru-RU" alt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 каскадтық әдіс арқылы іске асырылуда</a:t>
            </a:r>
            <a:endParaRPr lang="en-US" alt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gray">
          <a:xfrm flipH="1">
            <a:off x="3270350" y="3628002"/>
            <a:ext cx="649890" cy="714662"/>
          </a:xfrm>
          <a:prstGeom prst="curvedRightArrow">
            <a:avLst>
              <a:gd name="adj1" fmla="val 16542"/>
              <a:gd name="adj2" fmla="val 38977"/>
              <a:gd name="adj3" fmla="val 33846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gray">
          <a:xfrm>
            <a:off x="1169819" y="3629926"/>
            <a:ext cx="798513" cy="663160"/>
          </a:xfrm>
          <a:prstGeom prst="curvedRightArrow">
            <a:avLst>
              <a:gd name="adj1" fmla="val 19583"/>
              <a:gd name="adj2" fmla="val 44676"/>
              <a:gd name="adj3" fmla="val 33652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72709" name="Group 5"/>
          <p:cNvGrpSpPr>
            <a:grpSpLocks/>
          </p:cNvGrpSpPr>
          <p:nvPr/>
        </p:nvGrpSpPr>
        <p:grpSpPr bwMode="auto">
          <a:xfrm>
            <a:off x="1026964" y="4016704"/>
            <a:ext cx="3003550" cy="2771775"/>
            <a:chOff x="862" y="713"/>
            <a:chExt cx="3780" cy="3490"/>
          </a:xfrm>
        </p:grpSpPr>
        <p:grpSp>
          <p:nvGrpSpPr>
            <p:cNvPr id="72710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72711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72714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72715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2716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2717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72718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72719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2720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2721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72722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72723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2724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2725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72726" name="AutoShape 22"/>
          <p:cNvSpPr>
            <a:spLocks/>
          </p:cNvSpPr>
          <p:nvPr/>
        </p:nvSpPr>
        <p:spPr bwMode="blackWhite">
          <a:xfrm>
            <a:off x="4371842" y="3395222"/>
            <a:ext cx="3916363" cy="595809"/>
          </a:xfrm>
          <a:prstGeom prst="callout2">
            <a:avLst>
              <a:gd name="adj1" fmla="val 22153"/>
              <a:gd name="adj2" fmla="val 975"/>
              <a:gd name="adj3" fmla="val 26949"/>
              <a:gd name="adj4" fmla="val -10460"/>
              <a:gd name="adj5" fmla="val 225880"/>
              <a:gd name="adj6" fmla="val -1925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/>
            <a:r>
              <a:rPr lang="kk-KZ" sz="1600" dirty="0">
                <a:solidFill>
                  <a:srgbClr val="3333CC"/>
                </a:solidFill>
                <a:cs typeface="Arial" pitchFamily="34" charset="0"/>
              </a:rPr>
              <a:t>Қашықтықтан оқытуды ұйымдастыру</a:t>
            </a:r>
          </a:p>
          <a:p>
            <a:pPr lvl="0" algn="l"/>
            <a:r>
              <a:rPr lang="kk-KZ" sz="1600" dirty="0">
                <a:solidFill>
                  <a:srgbClr val="3333CC"/>
                </a:solidFill>
                <a:cs typeface="Arial" pitchFamily="34" charset="0"/>
              </a:rPr>
              <a:t>  </a:t>
            </a:r>
            <a:r>
              <a:rPr lang="kk-KZ" sz="1600" dirty="0" smtClean="0">
                <a:solidFill>
                  <a:srgbClr val="3333CC"/>
                </a:solidFill>
                <a:cs typeface="Arial" pitchFamily="34" charset="0"/>
              </a:rPr>
              <a:t> мен </a:t>
            </a:r>
            <a:r>
              <a:rPr lang="kk-KZ" sz="1600" dirty="0">
                <a:solidFill>
                  <a:srgbClr val="3333CC"/>
                </a:solidFill>
                <a:cs typeface="Arial" pitchFamily="34" charset="0"/>
              </a:rPr>
              <a:t>басқару, бақылау ерекшеліктері</a:t>
            </a:r>
          </a:p>
          <a:p>
            <a:pPr algn="l" eaLnBrk="0" hangingPunct="0"/>
            <a:r>
              <a:rPr lang="en-US" altLang="ru-RU" sz="1600" b="1" dirty="0" smtClean="0">
                <a:solidFill>
                  <a:schemeClr val="accent2"/>
                </a:solidFill>
              </a:rPr>
              <a:t>.</a:t>
            </a:r>
            <a:endParaRPr lang="en-US" altLang="ru-RU" sz="1600" b="1" dirty="0">
              <a:solidFill>
                <a:schemeClr val="accent2"/>
              </a:solidFill>
            </a:endParaRPr>
          </a:p>
        </p:txBody>
      </p:sp>
      <p:sp>
        <p:nvSpPr>
          <p:cNvPr id="72727" name="AutoShape 23"/>
          <p:cNvSpPr>
            <a:spLocks/>
          </p:cNvSpPr>
          <p:nvPr/>
        </p:nvSpPr>
        <p:spPr bwMode="blackWhite">
          <a:xfrm>
            <a:off x="5114083" y="4163954"/>
            <a:ext cx="3900487" cy="408194"/>
          </a:xfrm>
          <a:prstGeom prst="callout2">
            <a:avLst>
              <a:gd name="adj1" fmla="val 21884"/>
              <a:gd name="adj2" fmla="val -1954"/>
              <a:gd name="adj3" fmla="val 63886"/>
              <a:gd name="adj4" fmla="val -17704"/>
              <a:gd name="adj5" fmla="val 197973"/>
              <a:gd name="adj6" fmla="val -28409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ru-RU" altLang="ru-RU" sz="1600" dirty="0" smtClean="0">
                <a:solidFill>
                  <a:srgbClr val="3333CC"/>
                </a:solidFill>
              </a:rPr>
              <a:t>Бөлім </a:t>
            </a:r>
            <a:r>
              <a:rPr lang="ru-RU" altLang="ru-RU" sz="1600" dirty="0">
                <a:solidFill>
                  <a:srgbClr val="3333CC"/>
                </a:solidFill>
              </a:rPr>
              <a:t>және тоқсан бойынша жиынтық бағалау тапсырмаларын әзірлеу алгоритмдері мен алынған  жұмыстарды талдау </a:t>
            </a:r>
            <a:endParaRPr lang="ru-RU" altLang="ru-RU" sz="2400" dirty="0">
              <a:solidFill>
                <a:srgbClr val="3333CC"/>
              </a:solidFill>
            </a:endParaRPr>
          </a:p>
          <a:p>
            <a:pPr algn="l" eaLnBrk="0" hangingPunct="0"/>
            <a:r>
              <a:rPr lang="en-US" altLang="ru-RU" b="1" dirty="0" smtClean="0">
                <a:solidFill>
                  <a:schemeClr val="folHlink"/>
                </a:solidFill>
              </a:rPr>
              <a:t>.</a:t>
            </a:r>
            <a:endParaRPr lang="en-US" altLang="ru-RU" b="1" dirty="0">
              <a:solidFill>
                <a:schemeClr val="folHlink"/>
              </a:solidFill>
            </a:endParaRPr>
          </a:p>
        </p:txBody>
      </p:sp>
      <p:sp>
        <p:nvSpPr>
          <p:cNvPr id="72728" name="AutoShape 24"/>
          <p:cNvSpPr>
            <a:spLocks/>
          </p:cNvSpPr>
          <p:nvPr/>
        </p:nvSpPr>
        <p:spPr bwMode="blackWhite">
          <a:xfrm>
            <a:off x="4968882" y="6042117"/>
            <a:ext cx="3865563" cy="449262"/>
          </a:xfrm>
          <a:prstGeom prst="callout2">
            <a:avLst>
              <a:gd name="adj1" fmla="val 59361"/>
              <a:gd name="adj2" fmla="val 328"/>
              <a:gd name="adj3" fmla="val 25440"/>
              <a:gd name="adj4" fmla="val -13551"/>
              <a:gd name="adj5" fmla="val 31448"/>
              <a:gd name="adj6" fmla="val -25998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l" eaLnBrk="0" hangingPunct="0"/>
            <a:r>
              <a:rPr lang="kk-KZ" sz="1400" dirty="0" smtClean="0">
                <a:solidFill>
                  <a:srgbClr val="3333CC"/>
                </a:solidFill>
                <a:cs typeface="Arial" pitchFamily="34" charset="0"/>
              </a:rPr>
              <a:t>  </a:t>
            </a:r>
            <a:r>
              <a:rPr lang="en-US" sz="1600" dirty="0" smtClean="0">
                <a:solidFill>
                  <a:srgbClr val="3333CC"/>
                </a:solidFill>
                <a:cs typeface="Arial" pitchFamily="34" charset="0"/>
              </a:rPr>
              <a:t>PISA </a:t>
            </a:r>
            <a:r>
              <a:rPr lang="kk-KZ" sz="1600" dirty="0">
                <a:solidFill>
                  <a:srgbClr val="3333CC"/>
                </a:solidFill>
                <a:cs typeface="Arial" pitchFamily="34" charset="0"/>
              </a:rPr>
              <a:t>халықаралық зерттеуінің </a:t>
            </a:r>
            <a:r>
              <a:rPr lang="kk-KZ" sz="1600" dirty="0" smtClean="0">
                <a:solidFill>
                  <a:srgbClr val="3333CC"/>
                </a:solidFill>
                <a:cs typeface="Arial" pitchFamily="34" charset="0"/>
              </a:rPr>
              <a:t>  </a:t>
            </a:r>
          </a:p>
          <a:p>
            <a:pPr lvl="0" algn="l" eaLnBrk="0" hangingPunct="0"/>
            <a:r>
              <a:rPr lang="kk-KZ" sz="1600" dirty="0">
                <a:solidFill>
                  <a:srgbClr val="3333CC"/>
                </a:solidFill>
                <a:cs typeface="Arial" pitchFamily="34" charset="0"/>
              </a:rPr>
              <a:t> </a:t>
            </a:r>
            <a:r>
              <a:rPr lang="kk-KZ" sz="1600" dirty="0" smtClean="0">
                <a:solidFill>
                  <a:srgbClr val="3333CC"/>
                </a:solidFill>
                <a:cs typeface="Arial" pitchFamily="34" charset="0"/>
              </a:rPr>
              <a:t> оқушылардың </a:t>
            </a:r>
            <a:r>
              <a:rPr lang="kk-KZ" sz="1600" dirty="0">
                <a:solidFill>
                  <a:srgbClr val="3333CC"/>
                </a:solidFill>
                <a:cs typeface="Arial" pitchFamily="34" charset="0"/>
              </a:rPr>
              <a:t>функционалдық </a:t>
            </a:r>
            <a:endParaRPr lang="kk-KZ" sz="1600" dirty="0" smtClean="0">
              <a:solidFill>
                <a:srgbClr val="3333CC"/>
              </a:solidFill>
              <a:cs typeface="Arial" pitchFamily="34" charset="0"/>
            </a:endParaRPr>
          </a:p>
          <a:p>
            <a:pPr lvl="0" algn="l" eaLnBrk="0" hangingPunct="0"/>
            <a:r>
              <a:rPr lang="kk-KZ" sz="1600" dirty="0">
                <a:solidFill>
                  <a:srgbClr val="3333CC"/>
                </a:solidFill>
                <a:cs typeface="Arial" pitchFamily="34" charset="0"/>
              </a:rPr>
              <a:t> </a:t>
            </a:r>
            <a:r>
              <a:rPr lang="kk-KZ" sz="1600" dirty="0" smtClean="0">
                <a:solidFill>
                  <a:srgbClr val="3333CC"/>
                </a:solidFill>
                <a:cs typeface="Arial" pitchFamily="34" charset="0"/>
              </a:rPr>
              <a:t> сауаттылығын </a:t>
            </a:r>
            <a:r>
              <a:rPr lang="kk-KZ" sz="1600" dirty="0">
                <a:solidFill>
                  <a:srgbClr val="3333CC"/>
                </a:solidFill>
                <a:cs typeface="Arial" pitchFamily="34" charset="0"/>
              </a:rPr>
              <a:t>арттырудағы ролі</a:t>
            </a:r>
          </a:p>
          <a:p>
            <a:pPr algn="l" eaLnBrk="0" hangingPunct="0"/>
            <a:r>
              <a:rPr lang="kk-KZ" altLang="ru-RU" b="1" dirty="0" smtClean="0">
                <a:solidFill>
                  <a:srgbClr val="00B050"/>
                </a:solidFill>
              </a:rPr>
              <a:t> </a:t>
            </a:r>
            <a:endParaRPr lang="en-US" altLang="ru-RU" b="1" dirty="0">
              <a:solidFill>
                <a:srgbClr val="00B050"/>
              </a:solidFill>
            </a:endParaRPr>
          </a:p>
        </p:txBody>
      </p:sp>
      <p:sp>
        <p:nvSpPr>
          <p:cNvPr id="72729" name="AutoShape 25"/>
          <p:cNvSpPr>
            <a:spLocks/>
          </p:cNvSpPr>
          <p:nvPr/>
        </p:nvSpPr>
        <p:spPr bwMode="blackWhite">
          <a:xfrm>
            <a:off x="4499993" y="5016546"/>
            <a:ext cx="3879850" cy="434130"/>
          </a:xfrm>
          <a:prstGeom prst="callout2">
            <a:avLst>
              <a:gd name="adj1" fmla="val 85118"/>
              <a:gd name="adj2" fmla="val 1"/>
              <a:gd name="adj3" fmla="val 67566"/>
              <a:gd name="adj4" fmla="val -11991"/>
              <a:gd name="adj5" fmla="val 157894"/>
              <a:gd name="adj6" fmla="val -2475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endParaRPr lang="kk-KZ" altLang="ru-RU" sz="1200" b="1" dirty="0" smtClean="0">
              <a:solidFill>
                <a:srgbClr val="0000FF"/>
              </a:solidFill>
            </a:endParaRPr>
          </a:p>
          <a:p>
            <a:pPr algn="l" eaLnBrk="0" hangingPunct="0"/>
            <a:endParaRPr lang="kk-KZ" altLang="ru-RU" sz="1200" b="1" dirty="0" smtClean="0">
              <a:solidFill>
                <a:srgbClr val="0000FF"/>
              </a:solidFill>
            </a:endParaRPr>
          </a:p>
          <a:p>
            <a:pPr algn="l" eaLnBrk="0" hangingPunct="0"/>
            <a:r>
              <a:rPr lang="en-US" altLang="ru-RU" sz="1600" dirty="0" smtClean="0">
                <a:solidFill>
                  <a:srgbClr val="3333CC"/>
                </a:solidFill>
              </a:rPr>
              <a:t>Lesson</a:t>
            </a:r>
            <a:r>
              <a:rPr lang="en-US" altLang="ru-RU" sz="1600" dirty="0">
                <a:solidFill>
                  <a:srgbClr val="3333CC"/>
                </a:solidFill>
              </a:rPr>
              <a:t> Study  </a:t>
            </a:r>
            <a:r>
              <a:rPr lang="ru-RU" altLang="ru-RU" sz="1600" dirty="0">
                <a:solidFill>
                  <a:srgbClr val="3333CC"/>
                </a:solidFill>
              </a:rPr>
              <a:t>зерттеу топтарының жұмыстарын тәжірибеде көрсету, сабақтан кейінгі  талдау тәсілдерін демонстрациялау</a:t>
            </a:r>
            <a:r>
              <a:rPr lang="ru-RU" altLang="ru-RU" sz="1200" b="1" dirty="0" smtClean="0">
                <a:solidFill>
                  <a:srgbClr val="0070C0"/>
                </a:solidFill>
              </a:rPr>
              <a:t>.</a:t>
            </a:r>
          </a:p>
          <a:p>
            <a:pPr algn="l" eaLnBrk="0" hangingPunct="0"/>
            <a:r>
              <a:rPr lang="en-US" altLang="ru-RU" b="1" dirty="0" smtClean="0">
                <a:solidFill>
                  <a:srgbClr val="0000FF"/>
                </a:solidFill>
              </a:rPr>
              <a:t>.</a:t>
            </a:r>
            <a:endParaRPr lang="en-US" altLang="ru-RU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381" y="3265048"/>
            <a:ext cx="1249920" cy="109101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 rot="20146106">
            <a:off x="2162873" y="4832865"/>
            <a:ext cx="1949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smtClean="0"/>
              <a:t>ШЕБЕР-СЫНЫП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 rot="20065231">
            <a:off x="2076355" y="5255035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smtClean="0"/>
              <a:t>ВЕБИНАР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 rot="19990972">
            <a:off x="2163110" y="6046586"/>
            <a:ext cx="1780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 smtClean="0"/>
              <a:t>ДӨҢГЕЛЕК ҮСТЕЛ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 rot="19999554">
            <a:off x="2035161" y="5624501"/>
            <a:ext cx="21615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 smtClean="0"/>
              <a:t>КЕҢЕС АЛАҢЫ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51521" y="1711564"/>
            <a:ext cx="3069024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anose="020B0604020202020204" pitchFamily="34" charset="0"/>
              </a:rPr>
              <a:t>Облыстық оқу-әдістемелік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anose="020B0604020202020204" pitchFamily="34" charset="0"/>
              </a:rPr>
              <a:t> орталығы,</a:t>
            </a:r>
            <a:r>
              <a:rPr kumimoji="0" lang="kk-KZ" sz="1800" b="0" i="0" u="none" strike="noStrike" cap="none" normalizeH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anose="020B0604020202020204" pitchFamily="34" charset="0"/>
              </a:rPr>
              <a:t>Талдықорған қ. ПШО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873" y="1740182"/>
            <a:ext cx="2547431" cy="877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065" y="1735657"/>
            <a:ext cx="2473287" cy="877900"/>
          </a:xfrm>
          <a:prstGeom prst="rect">
            <a:avLst/>
          </a:prstGeom>
        </p:spPr>
      </p:pic>
      <p:sp>
        <p:nvSpPr>
          <p:cNvPr id="14" name="Выгнутая вниз стрелка 13"/>
          <p:cNvSpPr/>
          <p:nvPr/>
        </p:nvSpPr>
        <p:spPr bwMode="auto">
          <a:xfrm>
            <a:off x="1941520" y="2616087"/>
            <a:ext cx="2448271" cy="428393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013544" y="1315720"/>
            <a:ext cx="2497159" cy="4045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75002"/>
            <a:ext cx="7776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C3300"/>
                </a:solidFill>
              </a:rPr>
              <a:t>«НӘТИЖЕГЕ НЕГІЗДЕЛГЕН БІЛІМ БЕРУДЕГІ ИНТЕГРАЦИЯ» ЖОБАСЫ </a:t>
            </a:r>
            <a:endParaRPr lang="ru-RU" sz="2000" b="1" dirty="0">
              <a:solidFill>
                <a:srgbClr val="CC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355" y="1822875"/>
            <a:ext cx="209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solidFill>
                  <a:srgbClr val="333399"/>
                </a:solidFill>
              </a:rPr>
              <a:t>Тірек мектептер </a:t>
            </a:r>
          </a:p>
          <a:p>
            <a:r>
              <a:rPr lang="kk-KZ" dirty="0" smtClean="0">
                <a:solidFill>
                  <a:srgbClr val="333399"/>
                </a:solidFill>
              </a:rPr>
              <a:t>(лицей, гимназия)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5546" y="1866036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solidFill>
                  <a:srgbClr val="333399"/>
                </a:solidFill>
              </a:rPr>
              <a:t>Магниттік мектептер</a:t>
            </a:r>
          </a:p>
          <a:p>
            <a:r>
              <a:rPr lang="kk-KZ" dirty="0" smtClean="0">
                <a:solidFill>
                  <a:srgbClr val="333399"/>
                </a:solidFill>
              </a:rPr>
              <a:t>(ауыл мектептері)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2358" y="2582731"/>
            <a:ext cx="1890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CC3300"/>
                </a:solidFill>
              </a:rPr>
              <a:t>2020-2021 оқу жылы</a:t>
            </a:r>
            <a:endParaRPr lang="ru-RU" sz="1400" dirty="0">
              <a:solidFill>
                <a:srgbClr val="CC33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16994" y="1413237"/>
            <a:ext cx="1890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C3300"/>
                </a:solidFill>
              </a:rPr>
              <a:t>2020-2021 оқу жылы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750" t="5919" r="38188" b="3715"/>
          <a:stretch/>
        </p:blipFill>
        <p:spPr>
          <a:xfrm>
            <a:off x="4514644" y="4561108"/>
            <a:ext cx="1683163" cy="1254722"/>
          </a:xfrm>
          <a:prstGeom prst="rect">
            <a:avLst/>
          </a:prstGeom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dirty="0" smtClean="0"/>
              <a:t> </a:t>
            </a:r>
            <a:endParaRPr lang="en-US" altLang="ru-RU" dirty="0"/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755576" y="1581150"/>
            <a:ext cx="2664296" cy="1038226"/>
            <a:chOff x="816" y="2304"/>
            <a:chExt cx="1440" cy="448"/>
          </a:xfrm>
        </p:grpSpPr>
        <p:sp>
          <p:nvSpPr>
            <p:cNvPr id="71684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68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57000">
                  <a:schemeClr val="accent6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kk-KZ" altLang="ru-RU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Мектеп директорлары</a:t>
              </a:r>
              <a:endParaRPr lang="en-US" altLang="ru-RU" b="1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755576" y="2951162"/>
            <a:ext cx="2664296" cy="1044575"/>
            <a:chOff x="816" y="2304"/>
            <a:chExt cx="1440" cy="448"/>
          </a:xfrm>
        </p:grpSpPr>
        <p:sp>
          <p:nvSpPr>
            <p:cNvPr id="71687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48000">
                  <a:schemeClr val="accent6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kk-KZ" altLang="ru-RU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Мектеп директорының </a:t>
              </a:r>
            </a:p>
            <a:p>
              <a:pPr eaLnBrk="0" hangingPunct="0"/>
              <a:r>
                <a:rPr lang="kk-KZ" altLang="ru-RU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орынбасарлары</a:t>
              </a:r>
              <a:endParaRPr lang="en-US" alt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71689" name="Group 9"/>
          <p:cNvGrpSpPr>
            <a:grpSpLocks/>
          </p:cNvGrpSpPr>
          <p:nvPr/>
        </p:nvGrpSpPr>
        <p:grpSpPr bwMode="auto">
          <a:xfrm>
            <a:off x="755576" y="4094163"/>
            <a:ext cx="2664296" cy="912814"/>
            <a:chOff x="816" y="2304"/>
            <a:chExt cx="1440" cy="44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1690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kk-KZ" altLang="ru-RU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Педагог-психологтар</a:t>
              </a:r>
              <a:endParaRPr lang="en-US" alt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71692" name="Group 12"/>
          <p:cNvGrpSpPr>
            <a:grpSpLocks/>
          </p:cNvGrpSpPr>
          <p:nvPr/>
        </p:nvGrpSpPr>
        <p:grpSpPr bwMode="auto">
          <a:xfrm>
            <a:off x="755576" y="5237162"/>
            <a:ext cx="2664296" cy="1000150"/>
            <a:chOff x="816" y="2304"/>
            <a:chExt cx="1440" cy="448"/>
          </a:xfrm>
        </p:grpSpPr>
        <p:sp>
          <p:nvSpPr>
            <p:cNvPr id="71693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694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48000">
                  <a:schemeClr val="folHlink">
                    <a:gamma/>
                    <a:tint val="24314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kk-KZ" altLang="ru-RU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Пән мұғалімдері</a:t>
              </a:r>
              <a:endParaRPr lang="en-US" alt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cxnSp>
        <p:nvCxnSpPr>
          <p:cNvPr id="71695" name="AutoShape 15"/>
          <p:cNvCxnSpPr>
            <a:cxnSpLocks noChangeShapeType="1"/>
            <a:stCxn id="71684" idx="11"/>
            <a:endCxn id="71688" idx="0"/>
          </p:cNvCxnSpPr>
          <p:nvPr/>
        </p:nvCxnSpPr>
        <p:spPr bwMode="gray">
          <a:xfrm>
            <a:off x="2079331" y="2500560"/>
            <a:ext cx="8393" cy="450602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6" name="AutoShape 16"/>
          <p:cNvCxnSpPr>
            <a:cxnSpLocks noChangeShapeType="1"/>
            <a:stCxn id="71687" idx="11"/>
            <a:endCxn id="71691" idx="0"/>
          </p:cNvCxnSpPr>
          <p:nvPr/>
        </p:nvCxnSpPr>
        <p:spPr bwMode="gray">
          <a:xfrm>
            <a:off x="2079331" y="3876194"/>
            <a:ext cx="8393" cy="217969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7" name="AutoShape 17"/>
          <p:cNvCxnSpPr>
            <a:cxnSpLocks noChangeShapeType="1"/>
            <a:stCxn id="71690" idx="11"/>
            <a:endCxn id="71694" idx="0"/>
          </p:cNvCxnSpPr>
          <p:nvPr/>
        </p:nvCxnSpPr>
        <p:spPr bwMode="gray">
          <a:xfrm>
            <a:off x="2079331" y="4902513"/>
            <a:ext cx="8393" cy="334649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7200" y="335594"/>
            <a:ext cx="7859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</a:rPr>
              <a:t>«НӘТИЖЕГЕ НЕГІЗДЕЛГЕН БІЛІМ БЕРУДЕГІ ИНТЕГРАЦИЯ» ЖОБАСЫ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170" t="8392" r="5170" b="18573"/>
          <a:stretch/>
        </p:blipFill>
        <p:spPr>
          <a:xfrm>
            <a:off x="3577139" y="3811294"/>
            <a:ext cx="1412767" cy="12284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131" y="2179057"/>
            <a:ext cx="1772640" cy="13834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483" y="4916854"/>
            <a:ext cx="1649162" cy="152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6200" y="1226373"/>
            <a:ext cx="1920318" cy="143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8270" y="3324950"/>
            <a:ext cx="1942272" cy="1569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11931"/>
            <a:ext cx="8229600" cy="665163"/>
          </a:xfrm>
        </p:spPr>
        <p:txBody>
          <a:bodyPr>
            <a:normAutofit fontScale="90000"/>
          </a:bodyPr>
          <a:lstStyle/>
          <a:p>
            <a:pPr algn="ctr"/>
            <a:r>
              <a:rPr lang="kk-KZ" altLang="ru-RU" sz="2000" dirty="0" smtClean="0"/>
              <a:t/>
            </a:r>
            <a:br>
              <a:rPr lang="kk-KZ" altLang="ru-RU" sz="2000" dirty="0" smtClean="0"/>
            </a:br>
            <a:r>
              <a:rPr lang="kk-KZ" altLang="ru-RU" sz="2000" dirty="0" smtClean="0"/>
              <a:t> </a:t>
            </a:r>
            <a:br>
              <a:rPr lang="kk-KZ" altLang="ru-RU" sz="2000" dirty="0" smtClean="0"/>
            </a:br>
            <a:r>
              <a:rPr lang="kk-KZ" altLang="ru-RU" sz="2000" dirty="0" smtClean="0"/>
              <a:t/>
            </a:r>
            <a:br>
              <a:rPr lang="kk-KZ" altLang="ru-RU" sz="2000" dirty="0" smtClean="0"/>
            </a:br>
            <a:r>
              <a:rPr lang="kk-KZ" altLang="ru-RU" sz="2000" dirty="0"/>
              <a:t/>
            </a:r>
            <a:br>
              <a:rPr lang="kk-KZ" altLang="ru-RU" sz="2000" dirty="0"/>
            </a:br>
            <a:r>
              <a:rPr lang="kk-KZ" altLang="ru-RU" sz="2000" dirty="0" smtClean="0"/>
              <a:t/>
            </a:r>
            <a:br>
              <a:rPr lang="kk-KZ" altLang="ru-RU" sz="2000" dirty="0" smtClean="0"/>
            </a:br>
            <a:r>
              <a:rPr lang="kk-KZ" altLang="ru-RU" sz="2000" dirty="0"/>
              <a:t/>
            </a:r>
            <a:br>
              <a:rPr lang="kk-KZ" altLang="ru-RU" sz="2000" dirty="0"/>
            </a:br>
            <a:r>
              <a:rPr lang="kk-KZ" altLang="ru-RU" sz="2000" dirty="0" smtClean="0"/>
              <a:t/>
            </a:r>
            <a:br>
              <a:rPr lang="kk-KZ" altLang="ru-RU" sz="2000" dirty="0" smtClean="0"/>
            </a:br>
            <a:r>
              <a:rPr lang="kk-KZ" altLang="ru-RU" sz="2000" dirty="0"/>
              <a:t/>
            </a:r>
            <a:br>
              <a:rPr lang="kk-KZ" altLang="ru-RU" sz="2000" dirty="0"/>
            </a:br>
            <a:r>
              <a:rPr lang="kk-KZ" altLang="ru-RU" sz="2000" dirty="0" smtClean="0"/>
              <a:t/>
            </a:r>
            <a:br>
              <a:rPr lang="kk-KZ" altLang="ru-RU" sz="2000" dirty="0" smtClean="0"/>
            </a:br>
            <a:r>
              <a:rPr lang="kk-KZ" altLang="ru-RU" sz="2000" dirty="0"/>
              <a:t/>
            </a:r>
            <a:br>
              <a:rPr lang="kk-KZ" altLang="ru-RU" sz="2000" dirty="0"/>
            </a:br>
            <a:r>
              <a:rPr lang="ru-RU" altLang="ru-RU" sz="22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2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НӘТИЖЕГЕ НЕГІЗДЕЛГЕН БІЛІМ БЕРУДЕГІ ИНТЕГРАЦИЯ» ЖОБАСЫ </a:t>
            </a:r>
            <a:r>
              <a:rPr lang="ru-RU" altLang="ru-RU" sz="49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9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9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9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1800" dirty="0" smtClean="0"/>
              <a:t> 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endParaRPr lang="en-US" altLang="ru-RU" dirty="0"/>
          </a:p>
        </p:txBody>
      </p:sp>
      <p:sp>
        <p:nvSpPr>
          <p:cNvPr id="69635" name="Freeform 3"/>
          <p:cNvSpPr>
            <a:spLocks/>
          </p:cNvSpPr>
          <p:nvPr/>
        </p:nvSpPr>
        <p:spPr bwMode="ltGray">
          <a:xfrm rot="20324061">
            <a:off x="4111307" y="5872582"/>
            <a:ext cx="4714724" cy="1303997"/>
          </a:xfrm>
          <a:custGeom>
            <a:avLst/>
            <a:gdLst>
              <a:gd name="T0" fmla="*/ 496 w 5190"/>
              <a:gd name="T1" fmla="*/ 157 h 2298"/>
              <a:gd name="T2" fmla="*/ 0 w 5190"/>
              <a:gd name="T3" fmla="*/ 0 h 2298"/>
              <a:gd name="T4" fmla="*/ 231 w 5190"/>
              <a:gd name="T5" fmla="*/ 124 h 2298"/>
              <a:gd name="T6" fmla="*/ 4282 w 5190"/>
              <a:gd name="T7" fmla="*/ 2025 h 2298"/>
              <a:gd name="T8" fmla="*/ 3974 w 5190"/>
              <a:gd name="T9" fmla="*/ 2298 h 2298"/>
              <a:gd name="T10" fmla="*/ 5190 w 5190"/>
              <a:gd name="T11" fmla="*/ 2065 h 2298"/>
              <a:gd name="T12" fmla="*/ 5039 w 5190"/>
              <a:gd name="T13" fmla="*/ 1268 h 2298"/>
              <a:gd name="T14" fmla="*/ 4748 w 5190"/>
              <a:gd name="T15" fmla="*/ 1507 h 2298"/>
              <a:gd name="T16" fmla="*/ 496 w 5190"/>
              <a:gd name="T17" fmla="*/ 157 h 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67000">
                <a:schemeClr val="accent1">
                  <a:lumMod val="60000"/>
                  <a:lumOff val="40000"/>
                </a:schemeClr>
              </a:gs>
              <a:gs pos="2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23104" y="957147"/>
            <a:ext cx="2112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БАҚ</a:t>
            </a:r>
            <a:r>
              <a:rPr lang="ru-RU" sz="1600" b="1" dirty="0" smtClean="0">
                <a:solidFill>
                  <a:srgbClr val="0000FF"/>
                </a:solidFill>
              </a:rPr>
              <a:t>  БЕТТЕРІНЕН</a:t>
            </a:r>
            <a:endParaRPr lang="ru-RU" sz="16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871" t="27261" r="14327" b="18217"/>
          <a:stretch/>
        </p:blipFill>
        <p:spPr>
          <a:xfrm>
            <a:off x="367058" y="2694280"/>
            <a:ext cx="2285131" cy="1839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4152" t="64969" r="-36821" b="16574"/>
          <a:stretch/>
        </p:blipFill>
        <p:spPr>
          <a:xfrm>
            <a:off x="9396536" y="3933056"/>
            <a:ext cx="3983088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0081" t="58327" r="19085" b="23215"/>
          <a:stretch/>
        </p:blipFill>
        <p:spPr>
          <a:xfrm>
            <a:off x="379189" y="4642570"/>
            <a:ext cx="2253853" cy="13067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8012" t="29097" r="17611" b="18052"/>
          <a:stretch/>
        </p:blipFill>
        <p:spPr>
          <a:xfrm>
            <a:off x="2955227" y="2430914"/>
            <a:ext cx="2264843" cy="1785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0081" t="57432" r="18495" b="28556"/>
          <a:stretch/>
        </p:blipFill>
        <p:spPr>
          <a:xfrm>
            <a:off x="2958650" y="4001375"/>
            <a:ext cx="2280569" cy="9527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9490" t="37498" r="19070" b="32990"/>
          <a:stretch/>
        </p:blipFill>
        <p:spPr>
          <a:xfrm>
            <a:off x="2936078" y="4959848"/>
            <a:ext cx="2283993" cy="17325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53156" t="25101" r="19519" b="67811"/>
          <a:stretch/>
        </p:blipFill>
        <p:spPr>
          <a:xfrm>
            <a:off x="5523107" y="2614523"/>
            <a:ext cx="3232859" cy="691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l="53609" t="58657" r="19875" b="22148"/>
          <a:stretch/>
        </p:blipFill>
        <p:spPr>
          <a:xfrm>
            <a:off x="5523107" y="3323678"/>
            <a:ext cx="3232859" cy="1872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/>
          <a:srcRect l="35437" t="32704" r="41529" b="30465"/>
          <a:stretch/>
        </p:blipFill>
        <p:spPr>
          <a:xfrm>
            <a:off x="467544" y="1798646"/>
            <a:ext cx="736277" cy="9418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/>
          <a:srcRect l="40210" t="30464" r="37347" b="32558"/>
          <a:stretch/>
        </p:blipFill>
        <p:spPr>
          <a:xfrm>
            <a:off x="2936079" y="1611563"/>
            <a:ext cx="646318" cy="8518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432</Words>
  <Application>Microsoft Office PowerPoint</Application>
  <PresentationFormat>Экран (4:3)</PresentationFormat>
  <Paragraphs>122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«НӘТИЖЕГЕ НЕГІЗДЕЛГЕН БІЛІМ  БЕРУДЕГІ ИНТЕГРАЦИЯ»  ЖОБАСЫ </vt:lpstr>
      <vt:lpstr>Презентация PowerPoint</vt:lpstr>
      <vt:lpstr> </vt:lpstr>
      <vt:lpstr> Жоба каскадтық әдіс арқылы іске асырылуда</vt:lpstr>
      <vt:lpstr> </vt:lpstr>
      <vt:lpstr>           «НӘТИЖЕГЕ НЕГІЗДЕЛГЕН БІЛІМ БЕРУДЕГІ ИНТЕГРАЦИЯ» ЖОБАСЫ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«НӘТИЖЕГЕ НЕГІЗДЕЛГЕН БІЛІМ БЕРУДЕГІ ИНТЕГРАЦИЯ» ЖОБАСЫ</dc:title>
  <dc:creator>Пользователь</dc:creator>
  <cp:lastModifiedBy>Пользователь Windows</cp:lastModifiedBy>
  <cp:revision>52</cp:revision>
  <dcterms:created xsi:type="dcterms:W3CDTF">2021-09-16T13:16:29Z</dcterms:created>
  <dcterms:modified xsi:type="dcterms:W3CDTF">2021-09-30T08:07:18Z</dcterms:modified>
</cp:coreProperties>
</file>