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sldIdLst>
    <p:sldId id="265" r:id="rId2"/>
    <p:sldId id="266" r:id="rId3"/>
    <p:sldId id="268" r:id="rId4"/>
    <p:sldId id="267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6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>
        <p:scale>
          <a:sx n="50" d="100"/>
          <a:sy n="50" d="100"/>
        </p:scale>
        <p:origin x="-821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80"/>
            <a:ext cx="1016000" cy="365125"/>
          </a:xfrm>
        </p:spPr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3" y="1524005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264FEA-5143-4BB3-B0B6-5D96E483F41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FB1CB7-13D8-4857-954B-3F2FF238D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/>
          <a:stretch/>
        </p:blipFill>
        <p:spPr>
          <a:xfrm>
            <a:off x="-135254" y="-117582"/>
            <a:ext cx="12192000" cy="6882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87738" y="75275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1372" y="428305"/>
            <a:ext cx="9823621" cy="5807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«Зейін» жобасы</a:t>
            </a:r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785" y="3382633"/>
            <a:ext cx="1519016" cy="402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kk-KZ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\\SERVER\Users\Server\ЭМБЛЕМА ӘДІСТЕМЕЛІК КАБИНЕТ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85" y="366010"/>
            <a:ext cx="876942" cy="9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1178593" y="3888047"/>
            <a:ext cx="1697588" cy="356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</a:p>
          <a:p>
            <a:r>
              <a:rPr lang="kk-KZ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82241" y="4272619"/>
            <a:ext cx="1371600" cy="4214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СЕРІКТЕСТІК</a:t>
            </a:r>
            <a:endParaRPr lang="ru-RU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11375" y="1323181"/>
            <a:ext cx="2784389" cy="1664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мақсаты: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алушылардың функционалдық сауаттылығын арттыруда бастауыш сынып мұғалімдерін әдістемелік қамсыздандыру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724462" y="1203863"/>
            <a:ext cx="2806401" cy="16752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міндеттері: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</a:t>
            </a:r>
            <a:r>
              <a:rPr lang="kk-K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 сауаттылығын арттыру;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 сауатты құрастыра </a:t>
            </a:r>
            <a:r>
              <a:rPr lang="kk-KZ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білу;        Жобаның </a:t>
            </a:r>
            <a:r>
              <a:rPr lang="kk-K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 асуын үнемі диагностикалау, </a:t>
            </a:r>
            <a:r>
              <a:rPr lang="kk-KZ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мониторингілеу.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</a:t>
            </a:r>
            <a:r>
              <a:rPr lang="kk-K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сыныптардағы озық педагогикалық идеялар мен тәжірибелерді тарату.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 rot="19511273">
            <a:off x="4859604" y="1179783"/>
            <a:ext cx="1429362" cy="143894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 rot="7992557" flipV="1">
            <a:off x="6324341" y="1231735"/>
            <a:ext cx="1404280" cy="144689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538321" y="2377444"/>
            <a:ext cx="1527031" cy="140803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794760" y="4694092"/>
            <a:ext cx="1743561" cy="3854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18760" y="5521338"/>
            <a:ext cx="1818181" cy="402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947392" y="5118492"/>
            <a:ext cx="1679953" cy="402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ЖИНАҚТАУ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47392" y="1647406"/>
            <a:ext cx="137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solidFill>
                  <a:srgbClr val="0000FF"/>
                </a:solidFill>
              </a:rPr>
              <a:t>Жаратылыстану ғылымдарындағы сауаттылық 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87738" y="1677327"/>
            <a:ext cx="115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solidFill>
                  <a:srgbClr val="0000FF"/>
                </a:solidFill>
              </a:rPr>
              <a:t>Оқу және жазу сауаттылығы</a:t>
            </a:r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podari-nadezhdu.ru/wp-content/uploads/2018/07/78003_big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36" y="3140573"/>
            <a:ext cx="2416859" cy="18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1411372" y="5924184"/>
            <a:ext cx="9823621" cy="629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400" i="1" u="sng" dirty="0" smtClean="0">
              <a:solidFill>
                <a:srgbClr val="0000FF"/>
              </a:solidFill>
            </a:endParaRPr>
          </a:p>
          <a:p>
            <a:pPr algn="ctr"/>
            <a:r>
              <a:rPr lang="kk-KZ" sz="1400" i="1" u="sng" dirty="0" smtClean="0">
                <a:solidFill>
                  <a:srgbClr val="0000FF"/>
                </a:solidFill>
              </a:rPr>
              <a:t>ҚОРЫТЫНДЫ КЕЗЕҢ</a:t>
            </a:r>
            <a:endParaRPr lang="ru-RU" sz="1400" dirty="0">
              <a:solidFill>
                <a:srgbClr val="0000FF"/>
              </a:solidFill>
            </a:endParaRPr>
          </a:p>
          <a:p>
            <a:pPr algn="ctr"/>
            <a:r>
              <a:rPr lang="kk-KZ" sz="1400" dirty="0">
                <a:solidFill>
                  <a:srgbClr val="0000FF"/>
                </a:solidFill>
              </a:rPr>
              <a:t>Бастауыш сынып мұғалімдері қызметіне  SWOD талдау, </a:t>
            </a:r>
            <a:r>
              <a:rPr lang="kk-KZ" sz="1400" dirty="0" smtClean="0">
                <a:solidFill>
                  <a:srgbClr val="0000FF"/>
                </a:solidFill>
              </a:rPr>
              <a:t>іс-әжірибе </a:t>
            </a:r>
            <a:r>
              <a:rPr lang="kk-KZ" sz="1400" dirty="0">
                <a:solidFill>
                  <a:srgbClr val="0000FF"/>
                </a:solidFill>
              </a:rPr>
              <a:t>тарату. </a:t>
            </a:r>
            <a:endParaRPr lang="ru-RU" sz="1400" dirty="0">
              <a:solidFill>
                <a:srgbClr val="0000FF"/>
              </a:solidFill>
            </a:endParaRPr>
          </a:p>
          <a:p>
            <a:pPr lvl="0"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6200000">
            <a:off x="7793634" y="2423827"/>
            <a:ext cx="6882715" cy="17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579"/>
          <p:cNvSpPr/>
          <p:nvPr/>
        </p:nvSpPr>
        <p:spPr>
          <a:xfrm>
            <a:off x="924078" y="4591195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Shape 579"/>
          <p:cNvSpPr/>
          <p:nvPr/>
        </p:nvSpPr>
        <p:spPr>
          <a:xfrm>
            <a:off x="7642967" y="2616473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5971" y="2817407"/>
            <a:ext cx="146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сауаттылық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97847" y="3584056"/>
            <a:ext cx="2590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52803" y="4002339"/>
            <a:ext cx="3171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3" idx="3"/>
          </p:cNvCxnSpPr>
          <p:nvPr/>
        </p:nvCxnSpPr>
        <p:spPr>
          <a:xfrm>
            <a:off x="4053841" y="4483356"/>
            <a:ext cx="261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0" idx="3"/>
          </p:cNvCxnSpPr>
          <p:nvPr/>
        </p:nvCxnSpPr>
        <p:spPr>
          <a:xfrm>
            <a:off x="5538321" y="4886817"/>
            <a:ext cx="2490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034503" y="5722761"/>
            <a:ext cx="26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692677" y="5319915"/>
            <a:ext cx="2590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56926" y="3463738"/>
            <a:ext cx="203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bg1"/>
                </a:solidFill>
              </a:rPr>
              <a:t>Ақпараттарды жинақтау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3176345" y="3859414"/>
            <a:ext cx="261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bg1"/>
                </a:solidFill>
              </a:rPr>
              <a:t>Сараптау, диагностикалау </a:t>
            </a:r>
            <a:endParaRPr lang="ru-RU" sz="1200" dirty="0"/>
          </a:p>
        </p:txBody>
      </p:sp>
      <p:sp>
        <p:nvSpPr>
          <p:cNvPr id="1025" name="TextBox 1024"/>
          <p:cNvSpPr txBox="1"/>
          <p:nvPr/>
        </p:nvSpPr>
        <p:spPr>
          <a:xfrm>
            <a:off x="5787368" y="4694093"/>
            <a:ext cx="293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schemeClr val="bg1"/>
                </a:solidFill>
              </a:rPr>
              <a:t>Кеңес беру, әдістемелік сүйемелдеу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4345060" y="4344856"/>
            <a:ext cx="3472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bg1"/>
                </a:solidFill>
              </a:rPr>
              <a:t>Желілік қауымдастық, ЖОО, Өрлеу БАИ, ПШО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7088099" y="5118492"/>
            <a:ext cx="3085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 smtClean="0">
                <a:solidFill>
                  <a:schemeClr val="bg1"/>
                </a:solidFill>
              </a:rPr>
              <a:t>Бейнесабақтар, әдістемелік құрал-жинақтар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8380149" y="5510556"/>
            <a:ext cx="3853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 smtClean="0">
                <a:solidFill>
                  <a:schemeClr val="bg1"/>
                </a:solidFill>
              </a:rPr>
              <a:t>Жинақтар, мақалалар, тапсырмалар, бейнетүсірілімдері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/>
          <a:stretch/>
        </p:blipFill>
        <p:spPr>
          <a:xfrm>
            <a:off x="0" y="-24714"/>
            <a:ext cx="12192000" cy="688271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07720" y="507737"/>
            <a:ext cx="9997440" cy="58076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Жобаның мерзімі: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697875" y="1991983"/>
            <a:ext cx="3551351" cy="3331663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4326972" y="1999669"/>
            <a:ext cx="3551351" cy="3401230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8115085" y="2057615"/>
            <a:ext cx="3551350" cy="3200400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453640" y="1107554"/>
            <a:ext cx="0" cy="739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09951" y="1107554"/>
            <a:ext cx="0" cy="739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890760" y="1107554"/>
            <a:ext cx="0" cy="739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9560" y="5433491"/>
            <a:ext cx="11536680" cy="13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579"/>
          <p:cNvSpPr/>
          <p:nvPr/>
        </p:nvSpPr>
        <p:spPr>
          <a:xfrm>
            <a:off x="289560" y="1584044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Shape 579"/>
          <p:cNvSpPr/>
          <p:nvPr/>
        </p:nvSpPr>
        <p:spPr>
          <a:xfrm>
            <a:off x="11228310" y="798120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Shape 579"/>
          <p:cNvSpPr/>
          <p:nvPr/>
        </p:nvSpPr>
        <p:spPr>
          <a:xfrm>
            <a:off x="7765261" y="4371558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Shape 579"/>
          <p:cNvSpPr/>
          <p:nvPr/>
        </p:nvSpPr>
        <p:spPr>
          <a:xfrm>
            <a:off x="3876734" y="4378410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4020" y="2438400"/>
            <a:ext cx="1539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</a:rPr>
              <a:t>1-кезең. </a:t>
            </a:r>
            <a:endParaRPr lang="kk-KZ" sz="1400" b="1" dirty="0" smtClean="0">
              <a:solidFill>
                <a:schemeClr val="bg1"/>
              </a:solidFill>
            </a:endParaRPr>
          </a:p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2018-2019 </a:t>
            </a:r>
            <a:r>
              <a:rPr lang="kk-KZ" sz="1400" dirty="0">
                <a:solidFill>
                  <a:schemeClr val="bg1"/>
                </a:solidFill>
              </a:rPr>
              <a:t>оқу жылы әдістемелік көмек беру, оқыту, іс- тәжірибе алмасу,  семинарлары,  дөңгелек үстөл</a:t>
            </a:r>
            <a:r>
              <a:rPr lang="kk-KZ" sz="1400" b="1" dirty="0">
                <a:solidFill>
                  <a:schemeClr val="bg1"/>
                </a:solidFill>
              </a:rPr>
              <a:t> </a:t>
            </a:r>
            <a:r>
              <a:rPr lang="kk-KZ" sz="1400" dirty="0">
                <a:solidFill>
                  <a:schemeClr val="bg1"/>
                </a:solidFill>
              </a:rPr>
              <a:t>өткізу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6481" y="2438400"/>
            <a:ext cx="15973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bg1"/>
                </a:solidFill>
              </a:rPr>
              <a:t>2-кезең. </a:t>
            </a:r>
            <a:endParaRPr lang="kk-KZ" sz="1200" b="1" dirty="0" smtClean="0">
              <a:solidFill>
                <a:schemeClr val="bg1"/>
              </a:solidFill>
            </a:endParaRPr>
          </a:p>
          <a:p>
            <a:pPr algn="ctr"/>
            <a:r>
              <a:rPr lang="kk-KZ" sz="1200" dirty="0" smtClean="0">
                <a:solidFill>
                  <a:schemeClr val="bg1"/>
                </a:solidFill>
              </a:rPr>
              <a:t>2019-2020 </a:t>
            </a:r>
            <a:r>
              <a:rPr lang="kk-KZ" sz="1200" dirty="0">
                <a:solidFill>
                  <a:schemeClr val="bg1"/>
                </a:solidFill>
              </a:rPr>
              <a:t>оқу жылы Жалпы білім беру ұйымдарында мұғалімдердің функционалдық сауаттылықты     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kk-KZ" sz="1200" dirty="0">
                <a:solidFill>
                  <a:schemeClr val="bg1"/>
                </a:solidFill>
              </a:rPr>
              <a:t>(математика, жаратылыстану, оқу сауаттылығын) дамытудағы жұмыс нәтижелерін бақылау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4960" y="2575560"/>
            <a:ext cx="1386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</a:rPr>
              <a:t>3-кезең. </a:t>
            </a:r>
            <a:endParaRPr lang="kk-KZ" sz="1400" b="1" dirty="0" smtClean="0">
              <a:solidFill>
                <a:schemeClr val="bg1"/>
              </a:solidFill>
            </a:endParaRPr>
          </a:p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2021-2023 </a:t>
            </a:r>
            <a:r>
              <a:rPr lang="kk-KZ" sz="1400" dirty="0">
                <a:solidFill>
                  <a:schemeClr val="bg1"/>
                </a:solidFill>
              </a:rPr>
              <a:t>оқу жылында 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kk-KZ" sz="1400" dirty="0">
                <a:solidFill>
                  <a:schemeClr val="bg1"/>
                </a:solidFill>
              </a:rPr>
              <a:t>Іс-тәжірибе тарату, жинақ шығару жылы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19594"/>
            <a:ext cx="10972800" cy="898842"/>
          </a:xfrm>
        </p:spPr>
        <p:txBody>
          <a:bodyPr>
            <a:normAutofit/>
          </a:bodyPr>
          <a:lstStyle/>
          <a:p>
            <a:r>
              <a:rPr lang="kk-KZ" sz="2400" dirty="0" smtClean="0"/>
              <a:t>Жобаның іс-шаралары</a:t>
            </a:r>
            <a:endParaRPr lang="ru-RU" sz="2400" dirty="0"/>
          </a:p>
        </p:txBody>
      </p:sp>
      <p:graphicFrame>
        <p:nvGraphicFramePr>
          <p:cNvPr id="35" name="Объект 34"/>
          <p:cNvGraphicFramePr>
            <a:graphicFrameLocks noGrp="1"/>
          </p:cNvGraphicFramePr>
          <p:nvPr>
            <p:ph idx="1"/>
          </p:nvPr>
        </p:nvGraphicFramePr>
        <p:xfrm>
          <a:off x="609600" y="3776789"/>
          <a:ext cx="10972800" cy="35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Облыстық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оқыту семинары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/>
          <a:stretch/>
        </p:blipFill>
        <p:spPr>
          <a:xfrm>
            <a:off x="0" y="-21448"/>
            <a:ext cx="12192000" cy="6882714"/>
          </a:xfrm>
          <a:prstGeom prst="rect">
            <a:avLst/>
          </a:prstGeom>
        </p:spPr>
      </p:pic>
      <p:pic>
        <p:nvPicPr>
          <p:cNvPr id="15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3360" y="5219587"/>
            <a:ext cx="11978640" cy="16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Штриховая стрелка вправо 17"/>
          <p:cNvSpPr/>
          <p:nvPr/>
        </p:nvSpPr>
        <p:spPr>
          <a:xfrm>
            <a:off x="3168" y="1114307"/>
            <a:ext cx="2895600" cy="2468880"/>
          </a:xfrm>
          <a:prstGeom prst="striped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i="1" dirty="0">
                <a:solidFill>
                  <a:schemeClr val="bg1"/>
                </a:solidFill>
              </a:rPr>
              <a:t>Жобаның нәтижелілігі, тиімділігі: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6792" y="3244334"/>
            <a:ext cx="521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Облыс мұғалімдерінің іс тәжірибелерімен алмасуы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26180" y="683627"/>
            <a:ext cx="4979028" cy="6668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>
                <a:solidFill>
                  <a:schemeClr val="bg1"/>
                </a:solidFill>
              </a:rPr>
              <a:t>Облыс мұғалімдерінің </a:t>
            </a:r>
            <a:r>
              <a:rPr lang="kk-KZ" sz="1400" dirty="0" smtClean="0">
                <a:solidFill>
                  <a:schemeClr val="bg1"/>
                </a:solidFill>
              </a:rPr>
              <a:t>кәсіби құзіреттілігін  арттыруда өзара тәжірибе </a:t>
            </a:r>
            <a:r>
              <a:rPr lang="kk-KZ" sz="1400" dirty="0">
                <a:solidFill>
                  <a:schemeClr val="bg1"/>
                </a:solidFill>
              </a:rPr>
              <a:t>алмасуы</a:t>
            </a:r>
            <a:r>
              <a:rPr lang="kk-KZ" sz="1400" dirty="0" smtClean="0">
                <a:solidFill>
                  <a:schemeClr val="bg1"/>
                </a:solidFill>
              </a:rPr>
              <a:t>.  </a:t>
            </a:r>
            <a:r>
              <a:rPr lang="kk-K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26180" y="1577341"/>
            <a:ext cx="4953000" cy="4724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dirty="0">
                <a:solidFill>
                  <a:schemeClr val="bg1"/>
                </a:solidFill>
              </a:rPr>
              <a:t>Облыстық математикалық жобалар фестивалі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26180" y="2217422"/>
            <a:ext cx="4953000" cy="4724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6000"/>
              </a:lnSpc>
            </a:pPr>
            <a:r>
              <a:rPr lang="kk-KZ" sz="1600" dirty="0">
                <a:solidFill>
                  <a:schemeClr val="bg1"/>
                </a:solidFill>
              </a:rPr>
              <a:t>Облыстық </a:t>
            </a:r>
            <a:r>
              <a:rPr lang="kk-KZ" sz="1600" dirty="0" smtClean="0">
                <a:solidFill>
                  <a:schemeClr val="bg1"/>
                </a:solidFill>
              </a:rPr>
              <a:t>оқыту </a:t>
            </a:r>
            <a:r>
              <a:rPr lang="kk-KZ" sz="1600" dirty="0">
                <a:solidFill>
                  <a:schemeClr val="bg1"/>
                </a:solidFill>
              </a:rPr>
              <a:t>семинары</a:t>
            </a:r>
            <a:endParaRPr lang="ru-RU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26180" y="2895600"/>
            <a:ext cx="4953000" cy="4724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dirty="0">
                <a:solidFill>
                  <a:schemeClr val="bg1"/>
                </a:solidFill>
              </a:rPr>
              <a:t>Облыс </a:t>
            </a:r>
            <a:r>
              <a:rPr lang="kk-KZ" sz="1400" dirty="0" smtClean="0">
                <a:solidFill>
                  <a:schemeClr val="bg1"/>
                </a:solidFill>
              </a:rPr>
              <a:t>педагогтерінің  </a:t>
            </a:r>
            <a:r>
              <a:rPr lang="kk-KZ" sz="1400" dirty="0">
                <a:solidFill>
                  <a:schemeClr val="bg1"/>
                </a:solidFill>
              </a:rPr>
              <a:t>тәжірибелерінен жинақ құрастыру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hape 579"/>
          <p:cNvSpPr/>
          <p:nvPr/>
        </p:nvSpPr>
        <p:spPr>
          <a:xfrm>
            <a:off x="10918688" y="393136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" name="Shape 579"/>
          <p:cNvSpPr/>
          <p:nvPr/>
        </p:nvSpPr>
        <p:spPr>
          <a:xfrm>
            <a:off x="10178485" y="2217422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" name="Shape 579"/>
          <p:cNvSpPr/>
          <p:nvPr/>
        </p:nvSpPr>
        <p:spPr>
          <a:xfrm>
            <a:off x="925669" y="393137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" name="Shape 579"/>
          <p:cNvSpPr/>
          <p:nvPr/>
        </p:nvSpPr>
        <p:spPr>
          <a:xfrm>
            <a:off x="2632950" y="4438874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" name="Shape 579"/>
          <p:cNvSpPr/>
          <p:nvPr/>
        </p:nvSpPr>
        <p:spPr>
          <a:xfrm>
            <a:off x="10656039" y="4438875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057" name="Picture 9" descr="C:\Users\Кымбат\Desktop\70372398-fd30-47c1-8549-15271ac2fe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3"/>
          <a:stretch/>
        </p:blipFill>
        <p:spPr bwMode="auto">
          <a:xfrm>
            <a:off x="1188318" y="3682229"/>
            <a:ext cx="2944461" cy="2262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ымбат\Desktop\b1694a29-1e23-4990-98ca-094eae873dd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26" y="3726710"/>
            <a:ext cx="3016912" cy="2262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2" t="12031" r="27335" b="29292"/>
          <a:stretch/>
        </p:blipFill>
        <p:spPr bwMode="auto">
          <a:xfrm>
            <a:off x="5237449" y="3609600"/>
            <a:ext cx="2123471" cy="2461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567"/>
          <p:cNvSpPr/>
          <p:nvPr/>
        </p:nvSpPr>
        <p:spPr>
          <a:xfrm>
            <a:off x="2784949" y="1762433"/>
            <a:ext cx="1438996" cy="1455159"/>
          </a:xfrm>
          <a:prstGeom prst="ellipse">
            <a:avLst/>
          </a:prstGeom>
          <a:gradFill>
            <a:gsLst>
              <a:gs pos="0">
                <a:srgbClr val="FFFFFF"/>
              </a:gs>
              <a:gs pos="81000">
                <a:srgbClr val="EEEEEE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1005825" rIns="91425" bIns="45700" anchor="ctr" anchorCtr="1">
            <a:noAutofit/>
          </a:bodyPr>
          <a:lstStyle/>
          <a:p>
            <a:pPr algn="ctr" defTabSz="685766">
              <a:buSzPct val="25000"/>
            </a:pPr>
            <a:endParaRPr lang="en" sz="1000" kern="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8842"/>
          </a:xfrm>
        </p:spPr>
        <p:txBody>
          <a:bodyPr>
            <a:normAutofit/>
          </a:bodyPr>
          <a:lstStyle/>
          <a:p>
            <a:r>
              <a:rPr lang="kk-KZ" sz="2400" dirty="0" smtClean="0"/>
              <a:t>Жобаның іс-шаралары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/>
          <a:stretch/>
        </p:blipFill>
        <p:spPr>
          <a:xfrm>
            <a:off x="-38772" y="-24714"/>
            <a:ext cx="12192000" cy="6882714"/>
          </a:xfrm>
          <a:prstGeom prst="rect">
            <a:avLst/>
          </a:prstGeom>
        </p:spPr>
      </p:pic>
      <p:pic>
        <p:nvPicPr>
          <p:cNvPr id="7" name="Picture 3" descr="C:\Users\Ainura\Desktop\94924371_S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86050" y="5449600"/>
            <a:ext cx="12105951" cy="13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579"/>
          <p:cNvSpPr/>
          <p:nvPr/>
        </p:nvSpPr>
        <p:spPr>
          <a:xfrm>
            <a:off x="2472251" y="408843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Shape 579"/>
          <p:cNvSpPr/>
          <p:nvPr/>
        </p:nvSpPr>
        <p:spPr>
          <a:xfrm>
            <a:off x="8267555" y="393137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Shape 567"/>
          <p:cNvSpPr/>
          <p:nvPr/>
        </p:nvSpPr>
        <p:spPr>
          <a:xfrm>
            <a:off x="2331721" y="4592540"/>
            <a:ext cx="1438996" cy="1455159"/>
          </a:xfrm>
          <a:prstGeom prst="ellipse">
            <a:avLst/>
          </a:prstGeom>
          <a:gradFill>
            <a:gsLst>
              <a:gs pos="0">
                <a:srgbClr val="FFFFFF"/>
              </a:gs>
              <a:gs pos="81000">
                <a:srgbClr val="EEEEEE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1005825" rIns="91425" bIns="45700" anchor="ctr" anchorCtr="1">
            <a:noAutofit/>
          </a:bodyPr>
          <a:lstStyle/>
          <a:p>
            <a:pPr algn="ctr" defTabSz="685766">
              <a:buSzPct val="25000"/>
            </a:pPr>
            <a:endParaRPr lang="en" sz="1000" kern="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Shape 578"/>
          <p:cNvSpPr/>
          <p:nvPr/>
        </p:nvSpPr>
        <p:spPr>
          <a:xfrm rot="5400000">
            <a:off x="270426" y="4919841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" name="Shape 579"/>
          <p:cNvSpPr/>
          <p:nvPr/>
        </p:nvSpPr>
        <p:spPr>
          <a:xfrm>
            <a:off x="174129" y="1277057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" name="Shape 580"/>
          <p:cNvSpPr/>
          <p:nvPr/>
        </p:nvSpPr>
        <p:spPr>
          <a:xfrm>
            <a:off x="6994054" y="4448181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7" name="Freeform 67"/>
          <p:cNvSpPr>
            <a:spLocks noEditPoints="1"/>
          </p:cNvSpPr>
          <p:nvPr/>
        </p:nvSpPr>
        <p:spPr bwMode="auto">
          <a:xfrm>
            <a:off x="3100668" y="3236091"/>
            <a:ext cx="227749" cy="277020"/>
          </a:xfrm>
          <a:custGeom>
            <a:avLst/>
            <a:gdLst>
              <a:gd name="T0" fmla="*/ 135 w 152"/>
              <a:gd name="T1" fmla="*/ 0 h 185"/>
              <a:gd name="T2" fmla="*/ 17 w 152"/>
              <a:gd name="T3" fmla="*/ 0 h 185"/>
              <a:gd name="T4" fmla="*/ 0 w 152"/>
              <a:gd name="T5" fmla="*/ 16 h 185"/>
              <a:gd name="T6" fmla="*/ 0 w 152"/>
              <a:gd name="T7" fmla="*/ 168 h 185"/>
              <a:gd name="T8" fmla="*/ 17 w 152"/>
              <a:gd name="T9" fmla="*/ 185 h 185"/>
              <a:gd name="T10" fmla="*/ 135 w 152"/>
              <a:gd name="T11" fmla="*/ 185 h 185"/>
              <a:gd name="T12" fmla="*/ 152 w 152"/>
              <a:gd name="T13" fmla="*/ 168 h 185"/>
              <a:gd name="T14" fmla="*/ 152 w 152"/>
              <a:gd name="T15" fmla="*/ 16 h 185"/>
              <a:gd name="T16" fmla="*/ 135 w 152"/>
              <a:gd name="T17" fmla="*/ 0 h 185"/>
              <a:gd name="T18" fmla="*/ 101 w 152"/>
              <a:gd name="T19" fmla="*/ 8 h 185"/>
              <a:gd name="T20" fmla="*/ 118 w 152"/>
              <a:gd name="T21" fmla="*/ 8 h 185"/>
              <a:gd name="T22" fmla="*/ 118 w 152"/>
              <a:gd name="T23" fmla="*/ 37 h 185"/>
              <a:gd name="T24" fmla="*/ 110 w 152"/>
              <a:gd name="T25" fmla="*/ 29 h 185"/>
              <a:gd name="T26" fmla="*/ 101 w 152"/>
              <a:gd name="T27" fmla="*/ 37 h 185"/>
              <a:gd name="T28" fmla="*/ 101 w 152"/>
              <a:gd name="T29" fmla="*/ 8 h 185"/>
              <a:gd name="T30" fmla="*/ 34 w 152"/>
              <a:gd name="T31" fmla="*/ 177 h 185"/>
              <a:gd name="T32" fmla="*/ 17 w 152"/>
              <a:gd name="T33" fmla="*/ 177 h 185"/>
              <a:gd name="T34" fmla="*/ 8 w 152"/>
              <a:gd name="T35" fmla="*/ 168 h 185"/>
              <a:gd name="T36" fmla="*/ 8 w 152"/>
              <a:gd name="T37" fmla="*/ 16 h 185"/>
              <a:gd name="T38" fmla="*/ 17 w 152"/>
              <a:gd name="T39" fmla="*/ 8 h 185"/>
              <a:gd name="T40" fmla="*/ 34 w 152"/>
              <a:gd name="T41" fmla="*/ 8 h 185"/>
              <a:gd name="T42" fmla="*/ 34 w 152"/>
              <a:gd name="T43" fmla="*/ 177 h 185"/>
              <a:gd name="T44" fmla="*/ 143 w 152"/>
              <a:gd name="T45" fmla="*/ 168 h 185"/>
              <a:gd name="T46" fmla="*/ 135 w 152"/>
              <a:gd name="T47" fmla="*/ 177 h 185"/>
              <a:gd name="T48" fmla="*/ 42 w 152"/>
              <a:gd name="T49" fmla="*/ 177 h 185"/>
              <a:gd name="T50" fmla="*/ 42 w 152"/>
              <a:gd name="T51" fmla="*/ 8 h 185"/>
              <a:gd name="T52" fmla="*/ 93 w 152"/>
              <a:gd name="T53" fmla="*/ 8 h 185"/>
              <a:gd name="T54" fmla="*/ 93 w 152"/>
              <a:gd name="T55" fmla="*/ 59 h 185"/>
              <a:gd name="T56" fmla="*/ 110 w 152"/>
              <a:gd name="T57" fmla="*/ 42 h 185"/>
              <a:gd name="T58" fmla="*/ 126 w 152"/>
              <a:gd name="T59" fmla="*/ 59 h 185"/>
              <a:gd name="T60" fmla="*/ 126 w 152"/>
              <a:gd name="T61" fmla="*/ 8 h 185"/>
              <a:gd name="T62" fmla="*/ 135 w 152"/>
              <a:gd name="T63" fmla="*/ 8 h 185"/>
              <a:gd name="T64" fmla="*/ 143 w 152"/>
              <a:gd name="T65" fmla="*/ 16 h 185"/>
              <a:gd name="T66" fmla="*/ 143 w 152"/>
              <a:gd name="T67" fmla="*/ 16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2" h="185">
                <a:moveTo>
                  <a:pt x="135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7"/>
                  <a:pt x="144" y="0"/>
                  <a:pt x="135" y="0"/>
                </a:cubicBezTo>
                <a:close/>
                <a:moveTo>
                  <a:pt x="101" y="8"/>
                </a:moveTo>
                <a:cubicBezTo>
                  <a:pt x="118" y="8"/>
                  <a:pt x="118" y="8"/>
                  <a:pt x="118" y="8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8"/>
                </a:lnTo>
                <a:close/>
                <a:moveTo>
                  <a:pt x="34" y="177"/>
                </a:move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34" y="8"/>
                  <a:pt x="34" y="8"/>
                  <a:pt x="34" y="8"/>
                </a:cubicBezTo>
                <a:lnTo>
                  <a:pt x="34" y="177"/>
                </a:lnTo>
                <a:close/>
                <a:moveTo>
                  <a:pt x="143" y="168"/>
                </a:moveTo>
                <a:cubicBezTo>
                  <a:pt x="143" y="173"/>
                  <a:pt x="140" y="177"/>
                  <a:pt x="135" y="177"/>
                </a:cubicBezTo>
                <a:cubicBezTo>
                  <a:pt x="42" y="177"/>
                  <a:pt x="42" y="177"/>
                  <a:pt x="42" y="177"/>
                </a:cubicBezTo>
                <a:cubicBezTo>
                  <a:pt x="42" y="8"/>
                  <a:pt x="42" y="8"/>
                  <a:pt x="42" y="8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59"/>
                  <a:pt x="93" y="59"/>
                  <a:pt x="93" y="59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8"/>
                  <a:pt x="126" y="8"/>
                  <a:pt x="126" y="8"/>
                </a:cubicBezTo>
                <a:cubicBezTo>
                  <a:pt x="135" y="8"/>
                  <a:pt x="135" y="8"/>
                  <a:pt x="135" y="8"/>
                </a:cubicBezTo>
                <a:cubicBezTo>
                  <a:pt x="140" y="8"/>
                  <a:pt x="143" y="12"/>
                  <a:pt x="143" y="16"/>
                </a:cubicBezTo>
                <a:lnTo>
                  <a:pt x="143" y="1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2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Shape 579"/>
          <p:cNvSpPr/>
          <p:nvPr/>
        </p:nvSpPr>
        <p:spPr>
          <a:xfrm flipV="1">
            <a:off x="9571094" y="1686223"/>
            <a:ext cx="469671" cy="519493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" name="Левая фигурная скобка 57"/>
          <p:cNvSpPr/>
          <p:nvPr/>
        </p:nvSpPr>
        <p:spPr>
          <a:xfrm>
            <a:off x="1814298" y="1581800"/>
            <a:ext cx="387704" cy="43311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ru-RU" sz="1425">
              <a:solidFill>
                <a:prstClr val="black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472251" y="1529474"/>
            <a:ext cx="489263" cy="54576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ru-RU" sz="1425">
              <a:solidFill>
                <a:prstClr val="white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508285" y="2497923"/>
            <a:ext cx="453230" cy="54576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ru-RU" sz="1425">
              <a:solidFill>
                <a:prstClr val="white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573577" y="3595510"/>
            <a:ext cx="453230" cy="54576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ru-RU" sz="1425">
              <a:solidFill>
                <a:prstClr val="white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573577" y="4592540"/>
            <a:ext cx="453230" cy="54576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66"/>
            <a:endParaRPr lang="ru-RU" sz="1425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58314" y="3595510"/>
            <a:ext cx="591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Математика сабағында стандарттан тыс </a:t>
            </a:r>
            <a:r>
              <a:rPr lang="kk-KZ" dirty="0" smtClean="0">
                <a:solidFill>
                  <a:schemeClr val="bg1"/>
                </a:solidFill>
              </a:rPr>
              <a:t>есептерді енгізу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26483" y="2490012"/>
            <a:ext cx="6043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TIMSS халықаралық зерттеуінің жаратылыстану пәні тапсырмаларының құрылуы (тест </a:t>
            </a:r>
            <a:r>
              <a:rPr lang="kk-KZ" dirty="0" smtClean="0">
                <a:solidFill>
                  <a:schemeClr val="bg1"/>
                </a:solidFill>
              </a:rPr>
              <a:t>тапсырмалары)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137302" y="1479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Оқу-әдістемелік қызмет бағыты бойынша функционалдық сауаттылық бағытында деректер жинақтау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28417" y="4642974"/>
            <a:ext cx="53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 err="1" smtClean="0">
                <a:solidFill>
                  <a:prstClr val="black"/>
                </a:solidFill>
              </a:rPr>
              <a:t>Оқуға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құштар</a:t>
            </a:r>
            <a:r>
              <a:rPr lang="ru-RU" dirty="0" smtClean="0">
                <a:solidFill>
                  <a:prstClr val="black"/>
                </a:solidFill>
              </a:rPr>
              <a:t>» </a:t>
            </a:r>
            <a:r>
              <a:rPr lang="ru-RU" dirty="0" err="1" smtClean="0">
                <a:solidFill>
                  <a:prstClr val="black"/>
                </a:solidFill>
              </a:rPr>
              <a:t>жобасын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іске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асыруда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әртүрлі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жанрдағы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мәтіндерді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оқу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арқылы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алушылардың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күнделікті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кітап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оқуға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қызығушылығын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арттыру</a:t>
            </a:r>
            <a:endParaRPr lang="ru-RU" dirty="0"/>
          </a:p>
        </p:txBody>
      </p:sp>
      <p:sp>
        <p:nvSpPr>
          <p:cNvPr id="76" name="Shape 556"/>
          <p:cNvSpPr/>
          <p:nvPr/>
        </p:nvSpPr>
        <p:spPr>
          <a:xfrm>
            <a:off x="8700625" y="2901799"/>
            <a:ext cx="2926497" cy="2835527"/>
          </a:xfrm>
          <a:prstGeom prst="ellipse">
            <a:avLst/>
          </a:prstGeom>
          <a:noFill/>
          <a:ln w="9525" cap="flat" cmpd="sng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7" name="Shape 558"/>
          <p:cNvSpPr/>
          <p:nvPr/>
        </p:nvSpPr>
        <p:spPr>
          <a:xfrm rot="2700000">
            <a:off x="8747798" y="3468411"/>
            <a:ext cx="1964558" cy="914813"/>
          </a:xfrm>
          <a:prstGeom prst="roundRect">
            <a:avLst>
              <a:gd name="adj" fmla="val 50000"/>
            </a:avLst>
          </a:prstGeom>
          <a:solidFill>
            <a:srgbClr val="AFF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-69848" defTabSz="68576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Shape 559"/>
          <p:cNvSpPr/>
          <p:nvPr/>
        </p:nvSpPr>
        <p:spPr>
          <a:xfrm rot="2700000">
            <a:off x="9567473" y="4279198"/>
            <a:ext cx="1946870" cy="914812"/>
          </a:xfrm>
          <a:prstGeom prst="roundRect">
            <a:avLst>
              <a:gd name="adj" fmla="val 50000"/>
            </a:avLst>
          </a:prstGeom>
          <a:solidFill>
            <a:srgbClr val="28324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-69848" defTabSz="68576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Shape 560"/>
          <p:cNvSpPr/>
          <p:nvPr/>
        </p:nvSpPr>
        <p:spPr>
          <a:xfrm rot="-2700000">
            <a:off x="8792478" y="4273014"/>
            <a:ext cx="1914947" cy="914814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-69848" defTabSz="68576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Shape 561"/>
          <p:cNvSpPr/>
          <p:nvPr/>
        </p:nvSpPr>
        <p:spPr>
          <a:xfrm rot="-2700000">
            <a:off x="9567768" y="3502970"/>
            <a:ext cx="1950675" cy="914813"/>
          </a:xfrm>
          <a:prstGeom prst="roundRect">
            <a:avLst>
              <a:gd name="adj" fmla="val 50000"/>
            </a:avLst>
          </a:prstGeom>
          <a:solidFill>
            <a:srgbClr val="00CE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-69848" defTabSz="68576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Shape 562"/>
          <p:cNvSpPr/>
          <p:nvPr/>
        </p:nvSpPr>
        <p:spPr>
          <a:xfrm>
            <a:off x="9312455" y="3502599"/>
            <a:ext cx="1708056" cy="1654961"/>
          </a:xfrm>
          <a:prstGeom prst="ellipse">
            <a:avLst/>
          </a:prstGeom>
          <a:noFill/>
          <a:ln w="762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2" name="Shape 563"/>
          <p:cNvSpPr/>
          <p:nvPr/>
        </p:nvSpPr>
        <p:spPr>
          <a:xfrm>
            <a:off x="9311083" y="3512495"/>
            <a:ext cx="847071" cy="821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53743" y="0"/>
                  <a:pt x="0" y="53743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20000" y="0"/>
                </a:lnTo>
                <a:close/>
              </a:path>
            </a:pathLst>
          </a:custGeom>
          <a:solidFill>
            <a:srgbClr val="8EC4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685766">
              <a:buClr>
                <a:srgbClr val="000000"/>
              </a:buClr>
            </a:pPr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" name="Shape 564"/>
          <p:cNvSpPr/>
          <p:nvPr/>
        </p:nvSpPr>
        <p:spPr>
          <a:xfrm>
            <a:off x="9311083" y="4353777"/>
            <a:ext cx="847071" cy="8207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66256"/>
                  <a:pt x="53743" y="120000"/>
                  <a:pt x="120000" y="120000"/>
                </a:cubicBezTo>
                <a:cubicBezTo>
                  <a:pt x="120000" y="0"/>
                  <a:pt x="120000" y="0"/>
                  <a:pt x="1200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68B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685766"/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4" name="Shape 565"/>
          <p:cNvSpPr/>
          <p:nvPr/>
        </p:nvSpPr>
        <p:spPr>
          <a:xfrm>
            <a:off x="10151636" y="3512495"/>
            <a:ext cx="848281" cy="821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53743"/>
                  <a:pt x="66256" y="0"/>
                  <a:pt x="0" y="0"/>
                </a:cubicBezTo>
                <a:close/>
              </a:path>
            </a:pathLst>
          </a:custGeom>
          <a:solidFill>
            <a:srgbClr val="00A7C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685766"/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5" name="Shape 566"/>
          <p:cNvSpPr/>
          <p:nvPr/>
        </p:nvSpPr>
        <p:spPr>
          <a:xfrm>
            <a:off x="10151636" y="4353777"/>
            <a:ext cx="848281" cy="8207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66256" y="120000"/>
                  <a:pt x="120000" y="66256"/>
                  <a:pt x="120000" y="0"/>
                </a:cubicBezTo>
                <a:cubicBezTo>
                  <a:pt x="0" y="0"/>
                  <a:pt x="0" y="0"/>
                  <a:pt x="0" y="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1F273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685766"/>
            <a:endParaRPr sz="2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6" name="Shape 567"/>
          <p:cNvSpPr/>
          <p:nvPr/>
        </p:nvSpPr>
        <p:spPr>
          <a:xfrm>
            <a:off x="9432845" y="3673050"/>
            <a:ext cx="1450593" cy="1421289"/>
          </a:xfrm>
          <a:prstGeom prst="ellipse">
            <a:avLst/>
          </a:prstGeom>
          <a:gradFill>
            <a:gsLst>
              <a:gs pos="0">
                <a:srgbClr val="FFFFFF"/>
              </a:gs>
              <a:gs pos="81000">
                <a:srgbClr val="EEEEEE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1005825" rIns="91425" bIns="45700" anchor="ctr" anchorCtr="1">
            <a:noAutofit/>
          </a:bodyPr>
          <a:lstStyle/>
          <a:p>
            <a:pPr algn="ctr" defTabSz="685766">
              <a:buSzPct val="25000"/>
            </a:pPr>
            <a:endParaRPr lang="en" sz="1000" kern="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Shape 569"/>
          <p:cNvSpPr/>
          <p:nvPr/>
        </p:nvSpPr>
        <p:spPr>
          <a:xfrm>
            <a:off x="9430376" y="2999306"/>
            <a:ext cx="124897" cy="121015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8" name="Shape 570"/>
          <p:cNvSpPr/>
          <p:nvPr/>
        </p:nvSpPr>
        <p:spPr>
          <a:xfrm>
            <a:off x="10745429" y="2999306"/>
            <a:ext cx="124897" cy="121015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9" name="Shape 571"/>
          <p:cNvSpPr/>
          <p:nvPr/>
        </p:nvSpPr>
        <p:spPr>
          <a:xfrm>
            <a:off x="11386743" y="3631534"/>
            <a:ext cx="124897" cy="121015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" name="Shape 572"/>
          <p:cNvSpPr/>
          <p:nvPr/>
        </p:nvSpPr>
        <p:spPr>
          <a:xfrm>
            <a:off x="11386743" y="4939198"/>
            <a:ext cx="124897" cy="121015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1" name="Shape 573"/>
          <p:cNvSpPr/>
          <p:nvPr/>
        </p:nvSpPr>
        <p:spPr>
          <a:xfrm>
            <a:off x="9430376" y="5577862"/>
            <a:ext cx="124897" cy="121015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2" name="Shape 574"/>
          <p:cNvSpPr/>
          <p:nvPr/>
        </p:nvSpPr>
        <p:spPr>
          <a:xfrm>
            <a:off x="10745429" y="5577862"/>
            <a:ext cx="124897" cy="121015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3" name="Shape 575"/>
          <p:cNvSpPr/>
          <p:nvPr/>
        </p:nvSpPr>
        <p:spPr>
          <a:xfrm>
            <a:off x="8787316" y="3631534"/>
            <a:ext cx="124897" cy="121015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Shape 576"/>
          <p:cNvSpPr/>
          <p:nvPr/>
        </p:nvSpPr>
        <p:spPr>
          <a:xfrm>
            <a:off x="8787316" y="4939198"/>
            <a:ext cx="124897" cy="121015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" name="Shape 578"/>
          <p:cNvSpPr/>
          <p:nvPr/>
        </p:nvSpPr>
        <p:spPr>
          <a:xfrm rot="5400000">
            <a:off x="9007165" y="6115420"/>
            <a:ext cx="525299" cy="52529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" name="Shape 579"/>
          <p:cNvSpPr/>
          <p:nvPr/>
        </p:nvSpPr>
        <p:spPr>
          <a:xfrm>
            <a:off x="8803701" y="2201456"/>
            <a:ext cx="469671" cy="440855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7" name="Shape 580"/>
          <p:cNvSpPr/>
          <p:nvPr/>
        </p:nvSpPr>
        <p:spPr>
          <a:xfrm>
            <a:off x="9889694" y="5525650"/>
            <a:ext cx="529533" cy="51307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8" name="Freeform 222"/>
          <p:cNvSpPr>
            <a:spLocks noEditPoints="1"/>
          </p:cNvSpPr>
          <p:nvPr/>
        </p:nvSpPr>
        <p:spPr bwMode="auto">
          <a:xfrm>
            <a:off x="8588793" y="4217244"/>
            <a:ext cx="267835" cy="245672"/>
          </a:xfrm>
          <a:custGeom>
            <a:avLst/>
            <a:gdLst>
              <a:gd name="T0" fmla="*/ 168 w 185"/>
              <a:gd name="T1" fmla="*/ 118 h 185"/>
              <a:gd name="T2" fmla="*/ 168 w 185"/>
              <a:gd name="T3" fmla="*/ 50 h 185"/>
              <a:gd name="T4" fmla="*/ 118 w 185"/>
              <a:gd name="T5" fmla="*/ 0 h 185"/>
              <a:gd name="T6" fmla="*/ 67 w 185"/>
              <a:gd name="T7" fmla="*/ 0 h 185"/>
              <a:gd name="T8" fmla="*/ 16 w 185"/>
              <a:gd name="T9" fmla="*/ 50 h 185"/>
              <a:gd name="T10" fmla="*/ 16 w 185"/>
              <a:gd name="T11" fmla="*/ 118 h 185"/>
              <a:gd name="T12" fmla="*/ 0 w 185"/>
              <a:gd name="T13" fmla="*/ 135 h 185"/>
              <a:gd name="T14" fmla="*/ 0 w 185"/>
              <a:gd name="T15" fmla="*/ 152 h 185"/>
              <a:gd name="T16" fmla="*/ 16 w 185"/>
              <a:gd name="T17" fmla="*/ 169 h 185"/>
              <a:gd name="T18" fmla="*/ 17 w 185"/>
              <a:gd name="T19" fmla="*/ 169 h 185"/>
              <a:gd name="T20" fmla="*/ 37 w 185"/>
              <a:gd name="T21" fmla="*/ 185 h 185"/>
              <a:gd name="T22" fmla="*/ 59 w 185"/>
              <a:gd name="T23" fmla="*/ 164 h 185"/>
              <a:gd name="T24" fmla="*/ 59 w 185"/>
              <a:gd name="T25" fmla="*/ 122 h 185"/>
              <a:gd name="T26" fmla="*/ 37 w 185"/>
              <a:gd name="T27" fmla="*/ 101 h 185"/>
              <a:gd name="T28" fmla="*/ 25 w 185"/>
              <a:gd name="T29" fmla="*/ 105 h 185"/>
              <a:gd name="T30" fmla="*/ 25 w 185"/>
              <a:gd name="T31" fmla="*/ 50 h 185"/>
              <a:gd name="T32" fmla="*/ 67 w 185"/>
              <a:gd name="T33" fmla="*/ 8 h 185"/>
              <a:gd name="T34" fmla="*/ 118 w 185"/>
              <a:gd name="T35" fmla="*/ 8 h 185"/>
              <a:gd name="T36" fmla="*/ 160 w 185"/>
              <a:gd name="T37" fmla="*/ 50 h 185"/>
              <a:gd name="T38" fmla="*/ 160 w 185"/>
              <a:gd name="T39" fmla="*/ 105 h 185"/>
              <a:gd name="T40" fmla="*/ 147 w 185"/>
              <a:gd name="T41" fmla="*/ 101 h 185"/>
              <a:gd name="T42" fmla="*/ 126 w 185"/>
              <a:gd name="T43" fmla="*/ 122 h 185"/>
              <a:gd name="T44" fmla="*/ 126 w 185"/>
              <a:gd name="T45" fmla="*/ 164 h 185"/>
              <a:gd name="T46" fmla="*/ 147 w 185"/>
              <a:gd name="T47" fmla="*/ 185 h 185"/>
              <a:gd name="T48" fmla="*/ 168 w 185"/>
              <a:gd name="T49" fmla="*/ 169 h 185"/>
              <a:gd name="T50" fmla="*/ 168 w 185"/>
              <a:gd name="T51" fmla="*/ 169 h 185"/>
              <a:gd name="T52" fmla="*/ 185 w 185"/>
              <a:gd name="T53" fmla="*/ 152 h 185"/>
              <a:gd name="T54" fmla="*/ 185 w 185"/>
              <a:gd name="T55" fmla="*/ 135 h 185"/>
              <a:gd name="T56" fmla="*/ 168 w 185"/>
              <a:gd name="T57" fmla="*/ 118 h 185"/>
              <a:gd name="T58" fmla="*/ 16 w 185"/>
              <a:gd name="T59" fmla="*/ 160 h 185"/>
              <a:gd name="T60" fmla="*/ 8 w 185"/>
              <a:gd name="T61" fmla="*/ 152 h 185"/>
              <a:gd name="T62" fmla="*/ 8 w 185"/>
              <a:gd name="T63" fmla="*/ 135 h 185"/>
              <a:gd name="T64" fmla="*/ 16 w 185"/>
              <a:gd name="T65" fmla="*/ 126 h 185"/>
              <a:gd name="T66" fmla="*/ 16 w 185"/>
              <a:gd name="T67" fmla="*/ 160 h 185"/>
              <a:gd name="T68" fmla="*/ 37 w 185"/>
              <a:gd name="T69" fmla="*/ 109 h 185"/>
              <a:gd name="T70" fmla="*/ 50 w 185"/>
              <a:gd name="T71" fmla="*/ 122 h 185"/>
              <a:gd name="T72" fmla="*/ 50 w 185"/>
              <a:gd name="T73" fmla="*/ 164 h 185"/>
              <a:gd name="T74" fmla="*/ 37 w 185"/>
              <a:gd name="T75" fmla="*/ 177 h 185"/>
              <a:gd name="T76" fmla="*/ 25 w 185"/>
              <a:gd name="T77" fmla="*/ 164 h 185"/>
              <a:gd name="T78" fmla="*/ 25 w 185"/>
              <a:gd name="T79" fmla="*/ 122 h 185"/>
              <a:gd name="T80" fmla="*/ 37 w 185"/>
              <a:gd name="T81" fmla="*/ 109 h 185"/>
              <a:gd name="T82" fmla="*/ 160 w 185"/>
              <a:gd name="T83" fmla="*/ 164 h 185"/>
              <a:gd name="T84" fmla="*/ 147 w 185"/>
              <a:gd name="T85" fmla="*/ 177 h 185"/>
              <a:gd name="T86" fmla="*/ 135 w 185"/>
              <a:gd name="T87" fmla="*/ 164 h 185"/>
              <a:gd name="T88" fmla="*/ 135 w 185"/>
              <a:gd name="T89" fmla="*/ 122 h 185"/>
              <a:gd name="T90" fmla="*/ 147 w 185"/>
              <a:gd name="T91" fmla="*/ 109 h 185"/>
              <a:gd name="T92" fmla="*/ 160 w 185"/>
              <a:gd name="T93" fmla="*/ 122 h 185"/>
              <a:gd name="T94" fmla="*/ 160 w 185"/>
              <a:gd name="T95" fmla="*/ 164 h 185"/>
              <a:gd name="T96" fmla="*/ 177 w 185"/>
              <a:gd name="T97" fmla="*/ 152 h 185"/>
              <a:gd name="T98" fmla="*/ 168 w 185"/>
              <a:gd name="T99" fmla="*/ 160 h 185"/>
              <a:gd name="T100" fmla="*/ 168 w 185"/>
              <a:gd name="T101" fmla="*/ 126 h 185"/>
              <a:gd name="T102" fmla="*/ 177 w 185"/>
              <a:gd name="T103" fmla="*/ 135 h 185"/>
              <a:gd name="T104" fmla="*/ 177 w 185"/>
              <a:gd name="T105" fmla="*/ 1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5" h="185">
                <a:moveTo>
                  <a:pt x="168" y="118"/>
                </a:moveTo>
                <a:cubicBezTo>
                  <a:pt x="168" y="50"/>
                  <a:pt x="168" y="50"/>
                  <a:pt x="168" y="50"/>
                </a:cubicBezTo>
                <a:cubicBezTo>
                  <a:pt x="168" y="22"/>
                  <a:pt x="146" y="0"/>
                  <a:pt x="11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39" y="0"/>
                  <a:pt x="16" y="22"/>
                  <a:pt x="16" y="50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7" y="118"/>
                  <a:pt x="0" y="125"/>
                  <a:pt x="0" y="135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1"/>
                  <a:pt x="7" y="169"/>
                  <a:pt x="16" y="169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9" y="178"/>
                  <a:pt x="27" y="185"/>
                  <a:pt x="37" y="185"/>
                </a:cubicBezTo>
                <a:cubicBezTo>
                  <a:pt x="49" y="185"/>
                  <a:pt x="59" y="176"/>
                  <a:pt x="59" y="16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9" y="110"/>
                  <a:pt x="49" y="101"/>
                  <a:pt x="37" y="101"/>
                </a:cubicBezTo>
                <a:cubicBezTo>
                  <a:pt x="33" y="101"/>
                  <a:pt x="28" y="103"/>
                  <a:pt x="25" y="105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27"/>
                  <a:pt x="44" y="8"/>
                  <a:pt x="67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41" y="8"/>
                  <a:pt x="160" y="27"/>
                  <a:pt x="160" y="50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56" y="103"/>
                  <a:pt x="152" y="101"/>
                  <a:pt x="147" y="101"/>
                </a:cubicBezTo>
                <a:cubicBezTo>
                  <a:pt x="136" y="101"/>
                  <a:pt x="126" y="110"/>
                  <a:pt x="126" y="122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6" y="176"/>
                  <a:pt x="136" y="185"/>
                  <a:pt x="147" y="185"/>
                </a:cubicBezTo>
                <a:cubicBezTo>
                  <a:pt x="157" y="185"/>
                  <a:pt x="166" y="178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78" y="169"/>
                  <a:pt x="185" y="161"/>
                  <a:pt x="185" y="152"/>
                </a:cubicBezTo>
                <a:cubicBezTo>
                  <a:pt x="185" y="135"/>
                  <a:pt x="185" y="135"/>
                  <a:pt x="185" y="135"/>
                </a:cubicBezTo>
                <a:cubicBezTo>
                  <a:pt x="185" y="125"/>
                  <a:pt x="178" y="118"/>
                  <a:pt x="168" y="118"/>
                </a:cubicBezTo>
                <a:close/>
                <a:moveTo>
                  <a:pt x="16" y="160"/>
                </a:moveTo>
                <a:cubicBezTo>
                  <a:pt x="12" y="160"/>
                  <a:pt x="8" y="156"/>
                  <a:pt x="8" y="152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0"/>
                  <a:pt x="12" y="126"/>
                  <a:pt x="16" y="126"/>
                </a:cubicBezTo>
                <a:lnTo>
                  <a:pt x="16" y="160"/>
                </a:lnTo>
                <a:close/>
                <a:moveTo>
                  <a:pt x="37" y="109"/>
                </a:moveTo>
                <a:cubicBezTo>
                  <a:pt x="44" y="109"/>
                  <a:pt x="50" y="115"/>
                  <a:pt x="50" y="122"/>
                </a:cubicBezTo>
                <a:cubicBezTo>
                  <a:pt x="50" y="164"/>
                  <a:pt x="50" y="164"/>
                  <a:pt x="50" y="164"/>
                </a:cubicBezTo>
                <a:cubicBezTo>
                  <a:pt x="50" y="171"/>
                  <a:pt x="44" y="177"/>
                  <a:pt x="37" y="177"/>
                </a:cubicBezTo>
                <a:cubicBezTo>
                  <a:pt x="30" y="177"/>
                  <a:pt x="25" y="171"/>
                  <a:pt x="25" y="164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5" y="115"/>
                  <a:pt x="30" y="109"/>
                  <a:pt x="37" y="109"/>
                </a:cubicBezTo>
                <a:close/>
                <a:moveTo>
                  <a:pt x="160" y="164"/>
                </a:moveTo>
                <a:cubicBezTo>
                  <a:pt x="160" y="171"/>
                  <a:pt x="154" y="177"/>
                  <a:pt x="147" y="177"/>
                </a:cubicBezTo>
                <a:cubicBezTo>
                  <a:pt x="140" y="177"/>
                  <a:pt x="135" y="171"/>
                  <a:pt x="135" y="164"/>
                </a:cubicBezTo>
                <a:cubicBezTo>
                  <a:pt x="135" y="122"/>
                  <a:pt x="135" y="122"/>
                  <a:pt x="135" y="122"/>
                </a:cubicBezTo>
                <a:cubicBezTo>
                  <a:pt x="135" y="115"/>
                  <a:pt x="140" y="109"/>
                  <a:pt x="147" y="109"/>
                </a:cubicBezTo>
                <a:cubicBezTo>
                  <a:pt x="154" y="109"/>
                  <a:pt x="160" y="115"/>
                  <a:pt x="160" y="122"/>
                </a:cubicBezTo>
                <a:lnTo>
                  <a:pt x="160" y="164"/>
                </a:lnTo>
                <a:close/>
                <a:moveTo>
                  <a:pt x="177" y="152"/>
                </a:moveTo>
                <a:cubicBezTo>
                  <a:pt x="177" y="156"/>
                  <a:pt x="173" y="160"/>
                  <a:pt x="168" y="160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73" y="126"/>
                  <a:pt x="177" y="130"/>
                  <a:pt x="177" y="135"/>
                </a:cubicBezTo>
                <a:lnTo>
                  <a:pt x="177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2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911230" y="3377885"/>
            <a:ext cx="95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Тыңдалым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72679" y="3377885"/>
            <a:ext cx="84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Айтылым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840290" y="5001179"/>
            <a:ext cx="88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ru-RU" sz="14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Жазылым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0572336" y="5000173"/>
            <a:ext cx="788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ru-RU" sz="14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Оқылым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Freeform 213"/>
          <p:cNvSpPr>
            <a:spLocks noEditPoints="1"/>
          </p:cNvSpPr>
          <p:nvPr/>
        </p:nvSpPr>
        <p:spPr bwMode="auto">
          <a:xfrm>
            <a:off x="9990359" y="2564158"/>
            <a:ext cx="242403" cy="245672"/>
          </a:xfrm>
          <a:custGeom>
            <a:avLst/>
            <a:gdLst>
              <a:gd name="T0" fmla="*/ 144 w 168"/>
              <a:gd name="T1" fmla="*/ 48 h 185"/>
              <a:gd name="T2" fmla="*/ 144 w 168"/>
              <a:gd name="T3" fmla="*/ 48 h 185"/>
              <a:gd name="T4" fmla="*/ 142 w 168"/>
              <a:gd name="T5" fmla="*/ 47 h 185"/>
              <a:gd name="T6" fmla="*/ 138 w 168"/>
              <a:gd name="T7" fmla="*/ 52 h 185"/>
              <a:gd name="T8" fmla="*/ 140 w 168"/>
              <a:gd name="T9" fmla="*/ 55 h 185"/>
              <a:gd name="T10" fmla="*/ 140 w 168"/>
              <a:gd name="T11" fmla="*/ 55 h 185"/>
              <a:gd name="T12" fmla="*/ 160 w 168"/>
              <a:gd name="T13" fmla="*/ 93 h 185"/>
              <a:gd name="T14" fmla="*/ 140 w 168"/>
              <a:gd name="T15" fmla="*/ 130 h 185"/>
              <a:gd name="T16" fmla="*/ 140 w 168"/>
              <a:gd name="T17" fmla="*/ 130 h 185"/>
              <a:gd name="T18" fmla="*/ 138 w 168"/>
              <a:gd name="T19" fmla="*/ 133 h 185"/>
              <a:gd name="T20" fmla="*/ 142 w 168"/>
              <a:gd name="T21" fmla="*/ 138 h 185"/>
              <a:gd name="T22" fmla="*/ 144 w 168"/>
              <a:gd name="T23" fmla="*/ 137 h 185"/>
              <a:gd name="T24" fmla="*/ 144 w 168"/>
              <a:gd name="T25" fmla="*/ 137 h 185"/>
              <a:gd name="T26" fmla="*/ 168 w 168"/>
              <a:gd name="T27" fmla="*/ 93 h 185"/>
              <a:gd name="T28" fmla="*/ 144 w 168"/>
              <a:gd name="T29" fmla="*/ 48 h 185"/>
              <a:gd name="T30" fmla="*/ 122 w 168"/>
              <a:gd name="T31" fmla="*/ 67 h 185"/>
              <a:gd name="T32" fmla="*/ 118 w 168"/>
              <a:gd name="T33" fmla="*/ 71 h 185"/>
              <a:gd name="T34" fmla="*/ 122 w 168"/>
              <a:gd name="T35" fmla="*/ 76 h 185"/>
              <a:gd name="T36" fmla="*/ 135 w 168"/>
              <a:gd name="T37" fmla="*/ 93 h 185"/>
              <a:gd name="T38" fmla="*/ 122 w 168"/>
              <a:gd name="T39" fmla="*/ 109 h 185"/>
              <a:gd name="T40" fmla="*/ 118 w 168"/>
              <a:gd name="T41" fmla="*/ 114 h 185"/>
              <a:gd name="T42" fmla="*/ 122 w 168"/>
              <a:gd name="T43" fmla="*/ 118 h 185"/>
              <a:gd name="T44" fmla="*/ 143 w 168"/>
              <a:gd name="T45" fmla="*/ 93 h 185"/>
              <a:gd name="T46" fmla="*/ 122 w 168"/>
              <a:gd name="T47" fmla="*/ 67 h 185"/>
              <a:gd name="T48" fmla="*/ 101 w 168"/>
              <a:gd name="T49" fmla="*/ 12 h 185"/>
              <a:gd name="T50" fmla="*/ 88 w 168"/>
              <a:gd name="T51" fmla="*/ 0 h 185"/>
              <a:gd name="T52" fmla="*/ 79 w 168"/>
              <a:gd name="T53" fmla="*/ 4 h 185"/>
              <a:gd name="T54" fmla="*/ 27 w 168"/>
              <a:gd name="T55" fmla="*/ 51 h 185"/>
              <a:gd name="T56" fmla="*/ 0 w 168"/>
              <a:gd name="T57" fmla="*/ 93 h 185"/>
              <a:gd name="T58" fmla="*/ 28 w 168"/>
              <a:gd name="T59" fmla="*/ 135 h 185"/>
              <a:gd name="T60" fmla="*/ 79 w 168"/>
              <a:gd name="T61" fmla="*/ 182 h 185"/>
              <a:gd name="T62" fmla="*/ 88 w 168"/>
              <a:gd name="T63" fmla="*/ 185 h 185"/>
              <a:gd name="T64" fmla="*/ 101 w 168"/>
              <a:gd name="T65" fmla="*/ 173 h 185"/>
              <a:gd name="T66" fmla="*/ 101 w 168"/>
              <a:gd name="T67" fmla="*/ 172 h 185"/>
              <a:gd name="T68" fmla="*/ 101 w 168"/>
              <a:gd name="T69" fmla="*/ 13 h 185"/>
              <a:gd name="T70" fmla="*/ 101 w 168"/>
              <a:gd name="T71" fmla="*/ 12 h 185"/>
              <a:gd name="T72" fmla="*/ 25 w 168"/>
              <a:gd name="T73" fmla="*/ 126 h 185"/>
              <a:gd name="T74" fmla="*/ 8 w 168"/>
              <a:gd name="T75" fmla="*/ 93 h 185"/>
              <a:gd name="T76" fmla="*/ 25 w 168"/>
              <a:gd name="T77" fmla="*/ 60 h 185"/>
              <a:gd name="T78" fmla="*/ 25 w 168"/>
              <a:gd name="T79" fmla="*/ 126 h 185"/>
              <a:gd name="T80" fmla="*/ 76 w 168"/>
              <a:gd name="T81" fmla="*/ 167 h 185"/>
              <a:gd name="T82" fmla="*/ 33 w 168"/>
              <a:gd name="T83" fmla="*/ 128 h 185"/>
              <a:gd name="T84" fmla="*/ 33 w 168"/>
              <a:gd name="T85" fmla="*/ 57 h 185"/>
              <a:gd name="T86" fmla="*/ 35 w 168"/>
              <a:gd name="T87" fmla="*/ 55 h 185"/>
              <a:gd name="T88" fmla="*/ 35 w 168"/>
              <a:gd name="T89" fmla="*/ 55 h 185"/>
              <a:gd name="T90" fmla="*/ 76 w 168"/>
              <a:gd name="T91" fmla="*/ 18 h 185"/>
              <a:gd name="T92" fmla="*/ 76 w 168"/>
              <a:gd name="T93" fmla="*/ 167 h 185"/>
              <a:gd name="T94" fmla="*/ 92 w 168"/>
              <a:gd name="T95" fmla="*/ 173 h 185"/>
              <a:gd name="T96" fmla="*/ 88 w 168"/>
              <a:gd name="T97" fmla="*/ 177 h 185"/>
              <a:gd name="T98" fmla="*/ 85 w 168"/>
              <a:gd name="T99" fmla="*/ 176 h 185"/>
              <a:gd name="T100" fmla="*/ 85 w 168"/>
              <a:gd name="T101" fmla="*/ 176 h 185"/>
              <a:gd name="T102" fmla="*/ 84 w 168"/>
              <a:gd name="T103" fmla="*/ 175 h 185"/>
              <a:gd name="T104" fmla="*/ 84 w 168"/>
              <a:gd name="T105" fmla="*/ 11 h 185"/>
              <a:gd name="T106" fmla="*/ 85 w 168"/>
              <a:gd name="T107" fmla="*/ 9 h 185"/>
              <a:gd name="T108" fmla="*/ 85 w 168"/>
              <a:gd name="T109" fmla="*/ 9 h 185"/>
              <a:gd name="T110" fmla="*/ 88 w 168"/>
              <a:gd name="T111" fmla="*/ 8 h 185"/>
              <a:gd name="T112" fmla="*/ 92 w 168"/>
              <a:gd name="T113" fmla="*/ 12 h 185"/>
              <a:gd name="T114" fmla="*/ 92 w 168"/>
              <a:gd name="T115" fmla="*/ 17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8" h="185">
                <a:moveTo>
                  <a:pt x="144" y="48"/>
                </a:moveTo>
                <a:cubicBezTo>
                  <a:pt x="144" y="48"/>
                  <a:pt x="144" y="48"/>
                  <a:pt x="144" y="48"/>
                </a:cubicBezTo>
                <a:cubicBezTo>
                  <a:pt x="143" y="48"/>
                  <a:pt x="143" y="47"/>
                  <a:pt x="142" y="47"/>
                </a:cubicBezTo>
                <a:cubicBezTo>
                  <a:pt x="139" y="47"/>
                  <a:pt x="138" y="49"/>
                  <a:pt x="138" y="52"/>
                </a:cubicBezTo>
                <a:cubicBezTo>
                  <a:pt x="138" y="53"/>
                  <a:pt x="138" y="54"/>
                  <a:pt x="140" y="55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52" y="62"/>
                  <a:pt x="160" y="76"/>
                  <a:pt x="160" y="93"/>
                </a:cubicBezTo>
                <a:cubicBezTo>
                  <a:pt x="160" y="109"/>
                  <a:pt x="152" y="123"/>
                  <a:pt x="140" y="130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8" y="131"/>
                  <a:pt x="138" y="132"/>
                  <a:pt x="138" y="133"/>
                </a:cubicBezTo>
                <a:cubicBezTo>
                  <a:pt x="138" y="136"/>
                  <a:pt x="140" y="138"/>
                  <a:pt x="142" y="138"/>
                </a:cubicBezTo>
                <a:cubicBezTo>
                  <a:pt x="143" y="138"/>
                  <a:pt x="143" y="137"/>
                  <a:pt x="144" y="137"/>
                </a:cubicBezTo>
                <a:cubicBezTo>
                  <a:pt x="144" y="137"/>
                  <a:pt x="144" y="137"/>
                  <a:pt x="144" y="137"/>
                </a:cubicBezTo>
                <a:cubicBezTo>
                  <a:pt x="159" y="129"/>
                  <a:pt x="168" y="112"/>
                  <a:pt x="168" y="93"/>
                </a:cubicBezTo>
                <a:cubicBezTo>
                  <a:pt x="168" y="73"/>
                  <a:pt x="158" y="57"/>
                  <a:pt x="144" y="48"/>
                </a:cubicBezTo>
                <a:close/>
                <a:moveTo>
                  <a:pt x="122" y="67"/>
                </a:moveTo>
                <a:cubicBezTo>
                  <a:pt x="120" y="67"/>
                  <a:pt x="118" y="69"/>
                  <a:pt x="118" y="71"/>
                </a:cubicBezTo>
                <a:cubicBezTo>
                  <a:pt x="118" y="74"/>
                  <a:pt x="120" y="76"/>
                  <a:pt x="122" y="76"/>
                </a:cubicBezTo>
                <a:cubicBezTo>
                  <a:pt x="129" y="76"/>
                  <a:pt x="135" y="83"/>
                  <a:pt x="135" y="93"/>
                </a:cubicBezTo>
                <a:cubicBezTo>
                  <a:pt x="135" y="102"/>
                  <a:pt x="129" y="109"/>
                  <a:pt x="122" y="109"/>
                </a:cubicBezTo>
                <a:cubicBezTo>
                  <a:pt x="120" y="109"/>
                  <a:pt x="118" y="111"/>
                  <a:pt x="118" y="114"/>
                </a:cubicBezTo>
                <a:cubicBezTo>
                  <a:pt x="118" y="116"/>
                  <a:pt x="120" y="118"/>
                  <a:pt x="122" y="118"/>
                </a:cubicBezTo>
                <a:cubicBezTo>
                  <a:pt x="134" y="118"/>
                  <a:pt x="143" y="107"/>
                  <a:pt x="143" y="93"/>
                </a:cubicBezTo>
                <a:cubicBezTo>
                  <a:pt x="143" y="79"/>
                  <a:pt x="134" y="67"/>
                  <a:pt x="122" y="67"/>
                </a:cubicBezTo>
                <a:close/>
                <a:moveTo>
                  <a:pt x="101" y="12"/>
                </a:moveTo>
                <a:cubicBezTo>
                  <a:pt x="101" y="5"/>
                  <a:pt x="95" y="0"/>
                  <a:pt x="88" y="0"/>
                </a:cubicBezTo>
                <a:cubicBezTo>
                  <a:pt x="85" y="0"/>
                  <a:pt x="81" y="1"/>
                  <a:pt x="79" y="4"/>
                </a:cubicBezTo>
                <a:cubicBezTo>
                  <a:pt x="27" y="51"/>
                  <a:pt x="27" y="51"/>
                  <a:pt x="27" y="51"/>
                </a:cubicBezTo>
                <a:cubicBezTo>
                  <a:pt x="12" y="52"/>
                  <a:pt x="0" y="70"/>
                  <a:pt x="0" y="93"/>
                </a:cubicBezTo>
                <a:cubicBezTo>
                  <a:pt x="0" y="115"/>
                  <a:pt x="12" y="134"/>
                  <a:pt x="28" y="135"/>
                </a:cubicBezTo>
                <a:cubicBezTo>
                  <a:pt x="79" y="182"/>
                  <a:pt x="79" y="182"/>
                  <a:pt x="79" y="182"/>
                </a:cubicBezTo>
                <a:cubicBezTo>
                  <a:pt x="81" y="184"/>
                  <a:pt x="85" y="185"/>
                  <a:pt x="88" y="185"/>
                </a:cubicBezTo>
                <a:cubicBezTo>
                  <a:pt x="95" y="185"/>
                  <a:pt x="101" y="180"/>
                  <a:pt x="101" y="173"/>
                </a:cubicBezTo>
                <a:cubicBezTo>
                  <a:pt x="101" y="173"/>
                  <a:pt x="101" y="172"/>
                  <a:pt x="101" y="172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1" y="12"/>
                </a:cubicBezTo>
                <a:close/>
                <a:moveTo>
                  <a:pt x="25" y="126"/>
                </a:moveTo>
                <a:cubicBezTo>
                  <a:pt x="15" y="123"/>
                  <a:pt x="8" y="109"/>
                  <a:pt x="8" y="93"/>
                </a:cubicBezTo>
                <a:cubicBezTo>
                  <a:pt x="8" y="76"/>
                  <a:pt x="15" y="63"/>
                  <a:pt x="25" y="60"/>
                </a:cubicBezTo>
                <a:lnTo>
                  <a:pt x="25" y="126"/>
                </a:lnTo>
                <a:close/>
                <a:moveTo>
                  <a:pt x="76" y="167"/>
                </a:moveTo>
                <a:cubicBezTo>
                  <a:pt x="33" y="128"/>
                  <a:pt x="33" y="128"/>
                  <a:pt x="33" y="128"/>
                </a:cubicBezTo>
                <a:cubicBezTo>
                  <a:pt x="33" y="57"/>
                  <a:pt x="33" y="57"/>
                  <a:pt x="33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76" y="18"/>
                  <a:pt x="76" y="18"/>
                  <a:pt x="76" y="18"/>
                </a:cubicBezTo>
                <a:lnTo>
                  <a:pt x="76" y="167"/>
                </a:lnTo>
                <a:close/>
                <a:moveTo>
                  <a:pt x="92" y="173"/>
                </a:moveTo>
                <a:cubicBezTo>
                  <a:pt x="92" y="175"/>
                  <a:pt x="91" y="177"/>
                  <a:pt x="88" y="177"/>
                </a:cubicBezTo>
                <a:cubicBezTo>
                  <a:pt x="87" y="177"/>
                  <a:pt x="86" y="176"/>
                  <a:pt x="85" y="176"/>
                </a:cubicBezTo>
                <a:cubicBezTo>
                  <a:pt x="85" y="176"/>
                  <a:pt x="85" y="176"/>
                  <a:pt x="85" y="176"/>
                </a:cubicBezTo>
                <a:cubicBezTo>
                  <a:pt x="84" y="175"/>
                  <a:pt x="84" y="175"/>
                  <a:pt x="84" y="175"/>
                </a:cubicBezTo>
                <a:cubicBezTo>
                  <a:pt x="84" y="11"/>
                  <a:pt x="84" y="11"/>
                  <a:pt x="84" y="11"/>
                </a:cubicBezTo>
                <a:cubicBezTo>
                  <a:pt x="85" y="9"/>
                  <a:pt x="85" y="9"/>
                  <a:pt x="8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86" y="9"/>
                  <a:pt x="87" y="8"/>
                  <a:pt x="88" y="8"/>
                </a:cubicBezTo>
                <a:cubicBezTo>
                  <a:pt x="91" y="8"/>
                  <a:pt x="92" y="10"/>
                  <a:pt x="92" y="12"/>
                </a:cubicBezTo>
                <a:lnTo>
                  <a:pt x="92" y="1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Freeform 87"/>
          <p:cNvSpPr>
            <a:spLocks noEditPoints="1"/>
          </p:cNvSpPr>
          <p:nvPr/>
        </p:nvSpPr>
        <p:spPr bwMode="auto">
          <a:xfrm>
            <a:off x="10027988" y="5679886"/>
            <a:ext cx="265461" cy="244215"/>
          </a:xfrm>
          <a:custGeom>
            <a:avLst/>
            <a:gdLst>
              <a:gd name="T0" fmla="*/ 46 w 186"/>
              <a:gd name="T1" fmla="*/ 139 h 186"/>
              <a:gd name="T2" fmla="*/ 82 w 186"/>
              <a:gd name="T3" fmla="*/ 133 h 186"/>
              <a:gd name="T4" fmla="*/ 179 w 186"/>
              <a:gd name="T5" fmla="*/ 36 h 186"/>
              <a:gd name="T6" fmla="*/ 186 w 186"/>
              <a:gd name="T7" fmla="*/ 21 h 186"/>
              <a:gd name="T8" fmla="*/ 165 w 186"/>
              <a:gd name="T9" fmla="*/ 0 h 186"/>
              <a:gd name="T10" fmla="*/ 150 w 186"/>
              <a:gd name="T11" fmla="*/ 6 h 186"/>
              <a:gd name="T12" fmla="*/ 53 w 186"/>
              <a:gd name="T13" fmla="*/ 103 h 186"/>
              <a:gd name="T14" fmla="*/ 46 w 186"/>
              <a:gd name="T15" fmla="*/ 139 h 186"/>
              <a:gd name="T16" fmla="*/ 156 w 186"/>
              <a:gd name="T17" fmla="*/ 12 h 186"/>
              <a:gd name="T18" fmla="*/ 165 w 186"/>
              <a:gd name="T19" fmla="*/ 9 h 186"/>
              <a:gd name="T20" fmla="*/ 177 w 186"/>
              <a:gd name="T21" fmla="*/ 21 h 186"/>
              <a:gd name="T22" fmla="*/ 174 w 186"/>
              <a:gd name="T23" fmla="*/ 30 h 186"/>
              <a:gd name="T24" fmla="*/ 168 w 186"/>
              <a:gd name="T25" fmla="*/ 36 h 186"/>
              <a:gd name="T26" fmla="*/ 150 w 186"/>
              <a:gd name="T27" fmla="*/ 18 h 186"/>
              <a:gd name="T28" fmla="*/ 156 w 186"/>
              <a:gd name="T29" fmla="*/ 12 h 186"/>
              <a:gd name="T30" fmla="*/ 144 w 186"/>
              <a:gd name="T31" fmla="*/ 24 h 186"/>
              <a:gd name="T32" fmla="*/ 162 w 186"/>
              <a:gd name="T33" fmla="*/ 42 h 186"/>
              <a:gd name="T34" fmla="*/ 84 w 186"/>
              <a:gd name="T35" fmla="*/ 119 h 186"/>
              <a:gd name="T36" fmla="*/ 84 w 186"/>
              <a:gd name="T37" fmla="*/ 102 h 186"/>
              <a:gd name="T38" fmla="*/ 67 w 186"/>
              <a:gd name="T39" fmla="*/ 102 h 186"/>
              <a:gd name="T40" fmla="*/ 144 w 186"/>
              <a:gd name="T41" fmla="*/ 24 h 186"/>
              <a:gd name="T42" fmla="*/ 60 w 186"/>
              <a:gd name="T43" fmla="*/ 110 h 186"/>
              <a:gd name="T44" fmla="*/ 76 w 186"/>
              <a:gd name="T45" fmla="*/ 110 h 186"/>
              <a:gd name="T46" fmla="*/ 76 w 186"/>
              <a:gd name="T47" fmla="*/ 126 h 186"/>
              <a:gd name="T48" fmla="*/ 57 w 186"/>
              <a:gd name="T49" fmla="*/ 129 h 186"/>
              <a:gd name="T50" fmla="*/ 60 w 186"/>
              <a:gd name="T51" fmla="*/ 110 h 186"/>
              <a:gd name="T52" fmla="*/ 181 w 186"/>
              <a:gd name="T53" fmla="*/ 64 h 186"/>
              <a:gd name="T54" fmla="*/ 177 w 186"/>
              <a:gd name="T55" fmla="*/ 68 h 186"/>
              <a:gd name="T56" fmla="*/ 177 w 186"/>
              <a:gd name="T57" fmla="*/ 161 h 186"/>
              <a:gd name="T58" fmla="*/ 160 w 186"/>
              <a:gd name="T59" fmla="*/ 177 h 186"/>
              <a:gd name="T60" fmla="*/ 25 w 186"/>
              <a:gd name="T61" fmla="*/ 177 h 186"/>
              <a:gd name="T62" fmla="*/ 8 w 186"/>
              <a:gd name="T63" fmla="*/ 161 h 186"/>
              <a:gd name="T64" fmla="*/ 8 w 186"/>
              <a:gd name="T65" fmla="*/ 26 h 186"/>
              <a:gd name="T66" fmla="*/ 25 w 186"/>
              <a:gd name="T67" fmla="*/ 9 h 186"/>
              <a:gd name="T68" fmla="*/ 118 w 186"/>
              <a:gd name="T69" fmla="*/ 9 h 186"/>
              <a:gd name="T70" fmla="*/ 122 w 186"/>
              <a:gd name="T71" fmla="*/ 4 h 186"/>
              <a:gd name="T72" fmla="*/ 118 w 186"/>
              <a:gd name="T73" fmla="*/ 0 h 186"/>
              <a:gd name="T74" fmla="*/ 25 w 186"/>
              <a:gd name="T75" fmla="*/ 0 h 186"/>
              <a:gd name="T76" fmla="*/ 0 w 186"/>
              <a:gd name="T77" fmla="*/ 26 h 186"/>
              <a:gd name="T78" fmla="*/ 0 w 186"/>
              <a:gd name="T79" fmla="*/ 161 h 186"/>
              <a:gd name="T80" fmla="*/ 25 w 186"/>
              <a:gd name="T81" fmla="*/ 186 h 186"/>
              <a:gd name="T82" fmla="*/ 160 w 186"/>
              <a:gd name="T83" fmla="*/ 186 h 186"/>
              <a:gd name="T84" fmla="*/ 186 w 186"/>
              <a:gd name="T85" fmla="*/ 161 h 186"/>
              <a:gd name="T86" fmla="*/ 186 w 186"/>
              <a:gd name="T87" fmla="*/ 68 h 186"/>
              <a:gd name="T88" fmla="*/ 181 w 186"/>
              <a:gd name="T89" fmla="*/ 6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186">
                <a:moveTo>
                  <a:pt x="46" y="139"/>
                </a:moveTo>
                <a:cubicBezTo>
                  <a:pt x="82" y="133"/>
                  <a:pt x="82" y="133"/>
                  <a:pt x="82" y="133"/>
                </a:cubicBezTo>
                <a:cubicBezTo>
                  <a:pt x="179" y="36"/>
                  <a:pt x="179" y="36"/>
                  <a:pt x="179" y="36"/>
                </a:cubicBezTo>
                <a:cubicBezTo>
                  <a:pt x="183" y="32"/>
                  <a:pt x="186" y="27"/>
                  <a:pt x="186" y="21"/>
                </a:cubicBezTo>
                <a:cubicBezTo>
                  <a:pt x="186" y="10"/>
                  <a:pt x="176" y="0"/>
                  <a:pt x="165" y="0"/>
                </a:cubicBezTo>
                <a:cubicBezTo>
                  <a:pt x="159" y="0"/>
                  <a:pt x="153" y="3"/>
                  <a:pt x="150" y="6"/>
                </a:cubicBezTo>
                <a:cubicBezTo>
                  <a:pt x="53" y="103"/>
                  <a:pt x="53" y="103"/>
                  <a:pt x="53" y="103"/>
                </a:cubicBezTo>
                <a:lnTo>
                  <a:pt x="46" y="139"/>
                </a:lnTo>
                <a:close/>
                <a:moveTo>
                  <a:pt x="156" y="12"/>
                </a:moveTo>
                <a:cubicBezTo>
                  <a:pt x="158" y="10"/>
                  <a:pt x="161" y="9"/>
                  <a:pt x="165" y="9"/>
                </a:cubicBezTo>
                <a:cubicBezTo>
                  <a:pt x="172" y="9"/>
                  <a:pt x="177" y="14"/>
                  <a:pt x="177" y="21"/>
                </a:cubicBezTo>
                <a:cubicBezTo>
                  <a:pt x="177" y="25"/>
                  <a:pt x="176" y="28"/>
                  <a:pt x="174" y="30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0" y="18"/>
                  <a:pt x="150" y="18"/>
                  <a:pt x="150" y="18"/>
                </a:cubicBezTo>
                <a:lnTo>
                  <a:pt x="156" y="12"/>
                </a:lnTo>
                <a:close/>
                <a:moveTo>
                  <a:pt x="144" y="24"/>
                </a:moveTo>
                <a:cubicBezTo>
                  <a:pt x="162" y="42"/>
                  <a:pt x="162" y="42"/>
                  <a:pt x="162" y="42"/>
                </a:cubicBezTo>
                <a:cubicBezTo>
                  <a:pt x="84" y="119"/>
                  <a:pt x="84" y="119"/>
                  <a:pt x="84" y="119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67" y="102"/>
                  <a:pt x="67" y="102"/>
                  <a:pt x="67" y="102"/>
                </a:cubicBezTo>
                <a:lnTo>
                  <a:pt x="144" y="24"/>
                </a:lnTo>
                <a:close/>
                <a:moveTo>
                  <a:pt x="60" y="110"/>
                </a:moveTo>
                <a:cubicBezTo>
                  <a:pt x="76" y="110"/>
                  <a:pt x="76" y="110"/>
                  <a:pt x="76" y="110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57" y="129"/>
                  <a:pt x="57" y="129"/>
                  <a:pt x="57" y="129"/>
                </a:cubicBezTo>
                <a:lnTo>
                  <a:pt x="60" y="110"/>
                </a:lnTo>
                <a:close/>
                <a:moveTo>
                  <a:pt x="181" y="64"/>
                </a:moveTo>
                <a:cubicBezTo>
                  <a:pt x="179" y="64"/>
                  <a:pt x="177" y="65"/>
                  <a:pt x="177" y="68"/>
                </a:cubicBezTo>
                <a:cubicBezTo>
                  <a:pt x="177" y="161"/>
                  <a:pt x="177" y="161"/>
                  <a:pt x="177" y="161"/>
                </a:cubicBezTo>
                <a:cubicBezTo>
                  <a:pt x="177" y="170"/>
                  <a:pt x="170" y="177"/>
                  <a:pt x="160" y="177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16" y="177"/>
                  <a:pt x="8" y="170"/>
                  <a:pt x="8" y="161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16"/>
                  <a:pt x="16" y="9"/>
                  <a:pt x="25" y="9"/>
                </a:cubicBezTo>
                <a:cubicBezTo>
                  <a:pt x="118" y="9"/>
                  <a:pt x="118" y="9"/>
                  <a:pt x="118" y="9"/>
                </a:cubicBezTo>
                <a:cubicBezTo>
                  <a:pt x="120" y="9"/>
                  <a:pt x="122" y="7"/>
                  <a:pt x="122" y="4"/>
                </a:cubicBezTo>
                <a:cubicBezTo>
                  <a:pt x="122" y="2"/>
                  <a:pt x="120" y="0"/>
                  <a:pt x="11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5"/>
                  <a:pt x="11" y="186"/>
                  <a:pt x="25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74" y="186"/>
                  <a:pt x="186" y="175"/>
                  <a:pt x="186" y="161"/>
                </a:cubicBezTo>
                <a:cubicBezTo>
                  <a:pt x="186" y="68"/>
                  <a:pt x="186" y="68"/>
                  <a:pt x="186" y="68"/>
                </a:cubicBezTo>
                <a:cubicBezTo>
                  <a:pt x="186" y="65"/>
                  <a:pt x="184" y="64"/>
                  <a:pt x="181" y="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2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Freeform 67"/>
          <p:cNvSpPr>
            <a:spLocks noEditPoints="1"/>
          </p:cNvSpPr>
          <p:nvPr/>
        </p:nvSpPr>
        <p:spPr bwMode="auto">
          <a:xfrm>
            <a:off x="11489861" y="4205964"/>
            <a:ext cx="229585" cy="270572"/>
          </a:xfrm>
          <a:custGeom>
            <a:avLst/>
            <a:gdLst>
              <a:gd name="T0" fmla="*/ 135 w 152"/>
              <a:gd name="T1" fmla="*/ 0 h 185"/>
              <a:gd name="T2" fmla="*/ 17 w 152"/>
              <a:gd name="T3" fmla="*/ 0 h 185"/>
              <a:gd name="T4" fmla="*/ 0 w 152"/>
              <a:gd name="T5" fmla="*/ 16 h 185"/>
              <a:gd name="T6" fmla="*/ 0 w 152"/>
              <a:gd name="T7" fmla="*/ 168 h 185"/>
              <a:gd name="T8" fmla="*/ 17 w 152"/>
              <a:gd name="T9" fmla="*/ 185 h 185"/>
              <a:gd name="T10" fmla="*/ 135 w 152"/>
              <a:gd name="T11" fmla="*/ 185 h 185"/>
              <a:gd name="T12" fmla="*/ 152 w 152"/>
              <a:gd name="T13" fmla="*/ 168 h 185"/>
              <a:gd name="T14" fmla="*/ 152 w 152"/>
              <a:gd name="T15" fmla="*/ 16 h 185"/>
              <a:gd name="T16" fmla="*/ 135 w 152"/>
              <a:gd name="T17" fmla="*/ 0 h 185"/>
              <a:gd name="T18" fmla="*/ 101 w 152"/>
              <a:gd name="T19" fmla="*/ 8 h 185"/>
              <a:gd name="T20" fmla="*/ 118 w 152"/>
              <a:gd name="T21" fmla="*/ 8 h 185"/>
              <a:gd name="T22" fmla="*/ 118 w 152"/>
              <a:gd name="T23" fmla="*/ 37 h 185"/>
              <a:gd name="T24" fmla="*/ 110 w 152"/>
              <a:gd name="T25" fmla="*/ 29 h 185"/>
              <a:gd name="T26" fmla="*/ 101 w 152"/>
              <a:gd name="T27" fmla="*/ 37 h 185"/>
              <a:gd name="T28" fmla="*/ 101 w 152"/>
              <a:gd name="T29" fmla="*/ 8 h 185"/>
              <a:gd name="T30" fmla="*/ 34 w 152"/>
              <a:gd name="T31" fmla="*/ 177 h 185"/>
              <a:gd name="T32" fmla="*/ 17 w 152"/>
              <a:gd name="T33" fmla="*/ 177 h 185"/>
              <a:gd name="T34" fmla="*/ 8 w 152"/>
              <a:gd name="T35" fmla="*/ 168 h 185"/>
              <a:gd name="T36" fmla="*/ 8 w 152"/>
              <a:gd name="T37" fmla="*/ 16 h 185"/>
              <a:gd name="T38" fmla="*/ 17 w 152"/>
              <a:gd name="T39" fmla="*/ 8 h 185"/>
              <a:gd name="T40" fmla="*/ 34 w 152"/>
              <a:gd name="T41" fmla="*/ 8 h 185"/>
              <a:gd name="T42" fmla="*/ 34 w 152"/>
              <a:gd name="T43" fmla="*/ 177 h 185"/>
              <a:gd name="T44" fmla="*/ 143 w 152"/>
              <a:gd name="T45" fmla="*/ 168 h 185"/>
              <a:gd name="T46" fmla="*/ 135 w 152"/>
              <a:gd name="T47" fmla="*/ 177 h 185"/>
              <a:gd name="T48" fmla="*/ 42 w 152"/>
              <a:gd name="T49" fmla="*/ 177 h 185"/>
              <a:gd name="T50" fmla="*/ 42 w 152"/>
              <a:gd name="T51" fmla="*/ 8 h 185"/>
              <a:gd name="T52" fmla="*/ 93 w 152"/>
              <a:gd name="T53" fmla="*/ 8 h 185"/>
              <a:gd name="T54" fmla="*/ 93 w 152"/>
              <a:gd name="T55" fmla="*/ 59 h 185"/>
              <a:gd name="T56" fmla="*/ 110 w 152"/>
              <a:gd name="T57" fmla="*/ 42 h 185"/>
              <a:gd name="T58" fmla="*/ 126 w 152"/>
              <a:gd name="T59" fmla="*/ 59 h 185"/>
              <a:gd name="T60" fmla="*/ 126 w 152"/>
              <a:gd name="T61" fmla="*/ 8 h 185"/>
              <a:gd name="T62" fmla="*/ 135 w 152"/>
              <a:gd name="T63" fmla="*/ 8 h 185"/>
              <a:gd name="T64" fmla="*/ 143 w 152"/>
              <a:gd name="T65" fmla="*/ 16 h 185"/>
              <a:gd name="T66" fmla="*/ 143 w 152"/>
              <a:gd name="T67" fmla="*/ 16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2" h="185">
                <a:moveTo>
                  <a:pt x="135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7"/>
                  <a:pt x="144" y="0"/>
                  <a:pt x="135" y="0"/>
                </a:cubicBezTo>
                <a:close/>
                <a:moveTo>
                  <a:pt x="101" y="8"/>
                </a:moveTo>
                <a:cubicBezTo>
                  <a:pt x="118" y="8"/>
                  <a:pt x="118" y="8"/>
                  <a:pt x="118" y="8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8"/>
                </a:lnTo>
                <a:close/>
                <a:moveTo>
                  <a:pt x="34" y="177"/>
                </a:move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34" y="8"/>
                  <a:pt x="34" y="8"/>
                  <a:pt x="34" y="8"/>
                </a:cubicBezTo>
                <a:lnTo>
                  <a:pt x="34" y="177"/>
                </a:lnTo>
                <a:close/>
                <a:moveTo>
                  <a:pt x="143" y="168"/>
                </a:moveTo>
                <a:cubicBezTo>
                  <a:pt x="143" y="173"/>
                  <a:pt x="140" y="177"/>
                  <a:pt x="135" y="177"/>
                </a:cubicBezTo>
                <a:cubicBezTo>
                  <a:pt x="42" y="177"/>
                  <a:pt x="42" y="177"/>
                  <a:pt x="42" y="177"/>
                </a:cubicBezTo>
                <a:cubicBezTo>
                  <a:pt x="42" y="8"/>
                  <a:pt x="42" y="8"/>
                  <a:pt x="42" y="8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59"/>
                  <a:pt x="93" y="59"/>
                  <a:pt x="93" y="59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8"/>
                  <a:pt x="126" y="8"/>
                  <a:pt x="126" y="8"/>
                </a:cubicBezTo>
                <a:cubicBezTo>
                  <a:pt x="135" y="8"/>
                  <a:pt x="135" y="8"/>
                  <a:pt x="135" y="8"/>
                </a:cubicBezTo>
                <a:cubicBezTo>
                  <a:pt x="140" y="8"/>
                  <a:pt x="143" y="12"/>
                  <a:pt x="143" y="16"/>
                </a:cubicBezTo>
                <a:lnTo>
                  <a:pt x="143" y="1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2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6" name="Picture 2" descr="C:\Users\aubakirova_zh.cep\Desktop\Уче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01" y="3862855"/>
            <a:ext cx="1224745" cy="9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Shape 556"/>
          <p:cNvSpPr/>
          <p:nvPr/>
        </p:nvSpPr>
        <p:spPr>
          <a:xfrm>
            <a:off x="8853025" y="3054199"/>
            <a:ext cx="2926497" cy="2835527"/>
          </a:xfrm>
          <a:prstGeom prst="ellipse">
            <a:avLst/>
          </a:prstGeom>
          <a:noFill/>
          <a:ln w="9525" cap="flat" cmpd="sng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685766"/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fsd.multiurok.ru/html/2016/12/15/s_5852d66210049/507886_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140" y="614089"/>
            <a:ext cx="2410392" cy="180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abavnik.club/wp-content/uploads/Kartinki_pro_uchitelya_1_142121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1" y="2260504"/>
            <a:ext cx="3085682" cy="32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1579</TotalTime>
  <Words>265</Words>
  <Application>Microsoft Office PowerPoint</Application>
  <PresentationFormat>Произвольный</PresentationFormat>
  <Paragraphs>57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Жобаның іс-шаралары</vt:lpstr>
      <vt:lpstr>Жобаның іс-шаралары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Агали</dc:creator>
  <cp:lastModifiedBy>Кымбат</cp:lastModifiedBy>
  <cp:revision>127</cp:revision>
  <cp:lastPrinted>2021-09-27T08:34:54Z</cp:lastPrinted>
  <dcterms:created xsi:type="dcterms:W3CDTF">2021-02-01T06:43:36Z</dcterms:created>
  <dcterms:modified xsi:type="dcterms:W3CDTF">2021-09-30T06:47:38Z</dcterms:modified>
</cp:coreProperties>
</file>