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9" r:id="rId2"/>
    <p:sldId id="260" r:id="rId3"/>
    <p:sldId id="271" r:id="rId4"/>
  </p:sldIdLst>
  <p:sldSz cx="12192000" cy="6858000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04B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3922" autoAdjust="0"/>
  </p:normalViewPr>
  <p:slideViewPr>
    <p:cSldViewPr>
      <p:cViewPr varScale="1">
        <p:scale>
          <a:sx n="69" d="100"/>
          <a:sy n="69" d="100"/>
        </p:scale>
        <p:origin x="8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10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E562-E05A-4626-B3AF-5F0B868819D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519D9-560B-443C-B598-BE18CE88D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67001-F5EE-4B01-ADD9-95392EA1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4CC777-6BA2-40D2-9A82-AD403FA4F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FA2BC8-F9FC-47B4-B94E-984652D7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158127-7E67-4DC3-A9CF-380C6A5B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CFB686-854A-4D91-AAF2-24DD33CC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7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49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26000" y="2079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154497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6000" y="2034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185377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0B504799-5A5B-4904-96F0-E39EDC0290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19263"/>
            <a:ext cx="12192000" cy="513873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29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BA0536-C2F3-45FD-BCE9-A7664FF1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DCB672-9A39-4592-A702-905A663D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00B59B-B30F-4BCA-BF7C-138210157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11AE46-CD71-40A2-B051-FED4CF25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7D472E-4D2E-4B58-B26C-A5C6E9B9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90CE5-E95F-4274-817F-D56AE118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6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9CC03-CB65-4A4C-90D3-F02B507A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4C3BF4E-7FD7-4E97-ADD2-17103BBD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CE1139-B009-4241-B0C4-BF93CB876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1306DD-CDF6-4C8F-8EAA-8585BA36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E83B16-91E8-4F91-A8A9-2286EF49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500BC4-2676-4C2C-A56B-8495420F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6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FDEE6-9163-4FA6-9C33-9D0B1D96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CFD921-B66F-4B9F-8D0C-B14325FE9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DD6FEE-737C-4DE7-A07A-B8500FB8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8FE9F1-30AE-46C1-A8C8-4B7D5FFC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45E6A3-691A-440E-94B6-E4165602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37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71DFBC-935C-41DF-9AF9-A79F2BD80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FC04AF-1DA1-4817-ACF7-5A110AD3A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DFD425-2E61-4F50-9A02-6256A349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833F48-4BE3-401E-8EAC-ED423D3D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E6C580-1988-45AF-BDB1-7BCACEB9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1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1451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48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>
            <a:extLst>
              <a:ext uri="{FF2B5EF4-FFF2-40B4-BE49-F238E27FC236}">
                <a16:creationId xmlns:a16="http://schemas.microsoft.com/office/drawing/2014/main" id="{5172288B-DE9D-43F6-AE1D-DFA58F3C84F8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7882EBE0-0097-4756-884D-F8521A0145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13" y="233363"/>
            <a:ext cx="5805487" cy="6480175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id="{BD000A37-5141-407E-A504-C96A5627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EE674FD9-79E8-4C83-8018-2847114B94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5413" y="2528888"/>
            <a:ext cx="7426325" cy="238442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8826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158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81E132A-DAAE-4C5A-9799-9BEDDD0FBE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5ABEC81-0435-44F8-AC84-9AA06776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E9A5681-179B-43EF-A41E-7921E27CA6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4075"/>
            <a:ext cx="10515600" cy="15303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815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9075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 rot="16200000">
            <a:off x="10191000" y="4857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4906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96AF94-0451-4B41-960A-AE014E9C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2D3EF2-51A0-4DA7-88AA-E1FA1562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90037A-9CFB-48E5-9E34-0A14EDE6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8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DC742-0D31-49BB-8235-E8F23687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B7A22E-3771-4390-9794-7F14D95D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951B10-84CC-412A-B18B-E5D7BFE1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6FA339-92AB-4D93-B605-E9C0B0E7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FCBD1A-83E7-45B8-95AE-AE44F108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11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DC75D-06B2-46E5-A96B-A1468A21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AE6E6F-2E09-401B-B461-D6DF215D1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FA403A-15C6-49C6-8CC5-8F9664A12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3F06EE-74D4-48BE-B81A-5C34F61B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53AD41-416F-495E-A3FD-85E02F26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E8F414-2898-41DB-BD73-B506B16F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5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BF822-D25A-4089-8B09-6CDFC6C7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FA1F7A-5EC7-4EDE-B41D-E76BE82B3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1A2486-CBD9-47F2-85CB-E75E70743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D9BFCC3-815F-46C2-8BBD-B33697BD3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A6C052B-8DDE-4435-89D0-37FEADE5B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E4CBDAB-0EC1-4397-917A-7260217B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848E488-94C4-4695-A96B-BD92D0FE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9685D5-D9B9-4084-9444-3F5DFFF8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6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AB533-743E-4972-9281-AA80F8DE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E27A4BD-2D2A-438C-8009-83407464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93BC4F-92E4-4734-99DC-E5A245F3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2D59C2-0660-44F2-8B51-CACB66F9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0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289D3-E86F-47FE-BC52-53D34FA45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3570AF-E207-47A8-A8FC-5D9057465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AF8805-B906-4169-9117-FA140E73D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B055-54BE-42A4-8DC8-10ED2ADEA08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E3D611-6D00-421E-BE6B-385F5C2C5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716F83-6BED-46A4-98C2-DEC0D746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23"/>
            <a:extLst>
              <a:ext uri="{FF2B5EF4-FFF2-40B4-BE49-F238E27FC236}">
                <a16:creationId xmlns:a16="http://schemas.microsoft.com/office/drawing/2014/main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6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64" r:id="rId11"/>
    <p:sldLayoutId id="2147483668" r:id="rId12"/>
    <p:sldLayoutId id="2147483663" r:id="rId13"/>
    <p:sldLayoutId id="2147483656" r:id="rId14"/>
    <p:sldLayoutId id="2147483657" r:id="rId15"/>
    <p:sldLayoutId id="2147483658" r:id="rId16"/>
    <p:sldLayoutId id="2147483659" r:id="rId17"/>
    <p:sldLayoutId id="2147483665" r:id="rId18"/>
    <p:sldLayoutId id="2147483667" r:id="rId19"/>
    <p:sldLayoutId id="2147483666" r:id="rId20"/>
    <p:sldLayoutId id="2147483669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17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0.jpeg"/><Relationship Id="rId5" Type="http://schemas.openxmlformats.org/officeDocument/2006/relationships/image" Target="../media/image15.svg"/><Relationship Id="rId10" Type="http://schemas.openxmlformats.org/officeDocument/2006/relationships/image" Target="../media/image4.sv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33105" y="331295"/>
            <a:ext cx="4202427" cy="65771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870678" y="289742"/>
            <a:ext cx="26106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000" dirty="0">
                <a:ln w="0"/>
                <a:solidFill>
                  <a:srgbClr val="0520E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«СӘТТІ ҚАДАМ» </a:t>
            </a:r>
          </a:p>
          <a:p>
            <a:pPr algn="ctr"/>
            <a:r>
              <a:rPr lang="kk-KZ" sz="2000" dirty="0">
                <a:ln w="0"/>
                <a:solidFill>
                  <a:srgbClr val="0520E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ЖОБАСЫ</a:t>
            </a:r>
            <a:endParaRPr lang="ru-RU" sz="2000" dirty="0">
              <a:ln w="0"/>
              <a:solidFill>
                <a:srgbClr val="0520E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251933" y="1024796"/>
            <a:ext cx="2232107" cy="19674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75520" y="997886"/>
            <a:ext cx="2124806" cy="191983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237266" y="1093818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қажеттілігі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endParaRPr lang="en-US" sz="12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алаларды</a:t>
            </a:r>
            <a:r>
              <a:rPr lang="en-US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қоғамға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әлеументтенуіне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үйлесімді</a:t>
            </a:r>
            <a:endParaRPr lang="ru-RU" sz="12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endParaRPr lang="ru-RU" sz="12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қалыптасуына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оңтайлы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жасауда</a:t>
            </a:r>
            <a:endParaRPr lang="ru-RU" sz="12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педагогтарды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тұрғыда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сүйемелдеу</a:t>
            </a:r>
            <a:endParaRPr lang="ru-RU" sz="12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40765" y="736763"/>
            <a:ext cx="1296144" cy="2880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26541" y="1025685"/>
            <a:ext cx="24318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қажеттілігі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бар 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берудің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бейімделген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моделін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мамандардың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командалық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стилін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(психолог, логопед,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педагог,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1200" dirty="0">
              <a:solidFill>
                <a:srgbClr val="0C08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>
              <a:solidFill>
                <a:srgbClr val="0C08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>
              <a:solidFill>
                <a:srgbClr val="0C085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dirty="0">
              <a:solidFill>
                <a:srgbClr val="0C08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>
              <a:solidFill>
                <a:srgbClr val="0C085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C0858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59151" y="736763"/>
            <a:ext cx="1296144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312773" y="718579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>
                <a:solidFill>
                  <a:srgbClr val="0520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МІНДЕТІ</a:t>
            </a:r>
            <a:endParaRPr lang="ru-RU" sz="1400" dirty="0">
              <a:solidFill>
                <a:srgbClr val="0520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63552" y="3645024"/>
            <a:ext cx="266429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608168" y="4093627"/>
            <a:ext cx="2664296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Ақпараттарды жинақтау,</a:t>
            </a:r>
            <a:endParaRPr lang="ru-RU" sz="12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бағыттарды анықтау</a:t>
            </a:r>
            <a:endParaRPr lang="ru-RU" sz="12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63552" y="4565173"/>
            <a:ext cx="2664296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endParaRPr lang="ru-RU" sz="1400" dirty="0">
              <a:solidFill>
                <a:srgbClr val="0520E9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063552" y="5049735"/>
            <a:ext cx="266429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ТАРАТУ</a:t>
            </a:r>
            <a:endParaRPr lang="ru-RU" sz="1400" dirty="0">
              <a:solidFill>
                <a:srgbClr val="0520E9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63552" y="5520598"/>
            <a:ext cx="2664296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СЕРІКТЕСТІК</a:t>
            </a:r>
            <a:endParaRPr lang="ru-RU" sz="1400" dirty="0">
              <a:solidFill>
                <a:srgbClr val="0520E9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063552" y="5976903"/>
            <a:ext cx="2664296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endParaRPr lang="ru-RU" sz="1400" dirty="0">
              <a:solidFill>
                <a:srgbClr val="0520E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91544" y="3659495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solidFill>
                  <a:srgbClr val="0520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kk-KZ" sz="1400" b="1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ЖИНАҚТАУ</a:t>
            </a:r>
            <a:r>
              <a:rPr lang="kk-KZ" sz="14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21321" y="4518908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dirty="0">
                <a:solidFill>
                  <a:srgbClr val="0520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b="1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ЖҮЙЕЛЕУ</a:t>
            </a:r>
            <a:r>
              <a:rPr lang="kk-KZ" sz="14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4888234" y="3645024"/>
            <a:ext cx="415679" cy="2736304"/>
          </a:xfrm>
          <a:prstGeom prst="rightBrace">
            <a:avLst>
              <a:gd name="adj1" fmla="val 31995"/>
              <a:gd name="adj2" fmla="val 49717"/>
            </a:avLst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войная стрелка влево/вправо 24"/>
          <p:cNvSpPr/>
          <p:nvPr/>
        </p:nvSpPr>
        <p:spPr>
          <a:xfrm>
            <a:off x="4770648" y="4826684"/>
            <a:ext cx="639249" cy="350016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5" descr="C:\Users\Динара\Desktop\жоба 2019\Новая папка (2)\IMG-20190314-WA00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436" y="5672628"/>
            <a:ext cx="1486660" cy="9247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7" descr="20200203_1657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963" y="4547452"/>
            <a:ext cx="1466324" cy="931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1" descr="DSC_067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194" y="3441052"/>
            <a:ext cx="1465714" cy="9333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Скругленный прямоугольник 29"/>
          <p:cNvSpPr/>
          <p:nvPr/>
        </p:nvSpPr>
        <p:spPr>
          <a:xfrm>
            <a:off x="7608168" y="3630554"/>
            <a:ext cx="266429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08168" y="4550703"/>
            <a:ext cx="2664296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Сараптау,</a:t>
            </a:r>
            <a:r>
              <a:rPr lang="en-US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диагностикалау,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мониторингілеу</a:t>
            </a:r>
            <a:endParaRPr lang="ru-RU" sz="1200" dirty="0">
              <a:solidFill>
                <a:srgbClr val="0520E9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608168" y="5035265"/>
            <a:ext cx="266429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БАҚ материалдар беру,</a:t>
            </a:r>
            <a:endParaRPr lang="ru-RU" sz="12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жинақ шығару</a:t>
            </a:r>
            <a:endParaRPr lang="ru-RU" sz="12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608168" y="5506128"/>
            <a:ext cx="2664296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ППТК,ОПМПК, орта білім беру ұйымы</a:t>
            </a:r>
            <a:endParaRPr lang="ru-RU" sz="12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08168" y="5962433"/>
            <a:ext cx="2664296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Кәсіби сұхбат,  форум,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нетворкинг, воркшоп,</a:t>
            </a:r>
            <a:r>
              <a:rPr lang="ru-RU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endParaRPr lang="ru-RU" sz="1200" dirty="0">
              <a:solidFill>
                <a:srgbClr val="0520E9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54884" y="357301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solidFill>
                  <a:srgbClr val="0520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Түзету-дамыту бағдарламалар,</a:t>
            </a:r>
            <a:endParaRPr lang="ru-RU" sz="12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әдістемелік құралдар әзірлеу</a:t>
            </a:r>
            <a:endParaRPr lang="ru-RU" sz="1200" dirty="0">
              <a:solidFill>
                <a:srgbClr val="0520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авая фигурная скобка 38"/>
          <p:cNvSpPr/>
          <p:nvPr/>
        </p:nvSpPr>
        <p:spPr>
          <a:xfrm rot="10800000">
            <a:off x="7104114" y="3645023"/>
            <a:ext cx="415679" cy="2736304"/>
          </a:xfrm>
          <a:prstGeom prst="rightBrace">
            <a:avLst>
              <a:gd name="adj1" fmla="val 31995"/>
              <a:gd name="adj2" fmla="val 49717"/>
            </a:avLst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войная стрелка влево/вправо 37"/>
          <p:cNvSpPr/>
          <p:nvPr/>
        </p:nvSpPr>
        <p:spPr>
          <a:xfrm>
            <a:off x="6960097" y="4797152"/>
            <a:ext cx="639249" cy="369826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052326" y="4117032"/>
            <a:ext cx="2664296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rPr>
              <a:t>ЖҮЙЕЛЕУ</a:t>
            </a:r>
            <a:endParaRPr lang="ru-RU" sz="1400" dirty="0">
              <a:solidFill>
                <a:srgbClr val="0520E9"/>
              </a:solidFill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538" y="1258918"/>
            <a:ext cx="4099395" cy="2143993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3882560" y="1308483"/>
            <a:ext cx="12910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05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Макроәлеуметтік деңгей</a:t>
            </a:r>
            <a:endParaRPr lang="ru-RU" sz="105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36527" y="1940315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05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Мезоәлеуметтік деңгей</a:t>
            </a:r>
            <a:endParaRPr lang="ru-RU" sz="105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66369" y="2713757"/>
            <a:ext cx="1316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05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Микроәлеуметтік деңгей</a:t>
            </a:r>
            <a:endParaRPr lang="ru-RU" sz="105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2472" y="2686282"/>
            <a:ext cx="764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және отбасым</a:t>
            </a:r>
            <a:endParaRPr lang="ru-RU" sz="1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83014" y="2264822"/>
            <a:ext cx="841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және мектебім</a:t>
            </a:r>
            <a:endParaRPr lang="ru-RU" sz="1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21065" y="1822653"/>
            <a:ext cx="973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және құрдастарым</a:t>
            </a:r>
            <a:endParaRPr lang="ru-RU" sz="1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11952" y="1361994"/>
            <a:ext cx="973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және қоғам</a:t>
            </a:r>
            <a:endParaRPr lang="ru-RU" sz="1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8104" y="71947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>
                <a:solidFill>
                  <a:srgbClr val="0520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endParaRPr lang="ru-RU" sz="1400" dirty="0">
              <a:solidFill>
                <a:srgbClr val="0520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39958" y="1031484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ЕБҚЕ оқушыларды әлеуметтендіру моделі</a:t>
            </a:r>
            <a:endParaRPr lang="ru-RU" sz="1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2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722ABD0-4603-434F-B884-98E52520B73C}"/>
              </a:ext>
            </a:extLst>
          </p:cNvPr>
          <p:cNvSpPr/>
          <p:nvPr/>
        </p:nvSpPr>
        <p:spPr>
          <a:xfrm>
            <a:off x="720271" y="684875"/>
            <a:ext cx="2590710" cy="1487370"/>
          </a:xfrm>
          <a:prstGeom prst="roundRect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902780" y="214181"/>
            <a:ext cx="3256391" cy="1811331"/>
            <a:chOff x="243441" y="167881"/>
            <a:chExt cx="3256391" cy="1811331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F77F9AA-62AF-4865-9B21-8142C38CBEDF}"/>
                </a:ext>
              </a:extLst>
            </p:cNvPr>
            <p:cNvSpPr/>
            <p:nvPr/>
          </p:nvSpPr>
          <p:spPr>
            <a:xfrm>
              <a:off x="2323926" y="167881"/>
              <a:ext cx="878522" cy="91403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7C0C781-5795-4344-A9D0-23C9DD28E968}"/>
                </a:ext>
              </a:extLst>
            </p:cNvPr>
            <p:cNvSpPr txBox="1"/>
            <p:nvPr/>
          </p:nvSpPr>
          <p:spPr>
            <a:xfrm>
              <a:off x="2392611" y="196044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chemeClr val="bg1"/>
                  </a:solidFill>
                </a:rPr>
                <a:t>0</a:t>
              </a:r>
              <a:r>
                <a:rPr lang="en-US" sz="4800" b="1" dirty="0">
                  <a:solidFill>
                    <a:schemeClr val="bg1"/>
                  </a:solidFill>
                </a:rPr>
                <a:t>1</a:t>
              </a:r>
              <a:endParaRPr lang="ru-RU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03A32085-E829-4795-A906-44F4F0DCADA3}"/>
                </a:ext>
              </a:extLst>
            </p:cNvPr>
            <p:cNvSpPr/>
            <p:nvPr/>
          </p:nvSpPr>
          <p:spPr>
            <a:xfrm>
              <a:off x="618598" y="1671435"/>
              <a:ext cx="288123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k-KZ" sz="14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Дайындық кезеңі</a:t>
              </a:r>
              <a:endPara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id="{AC63A0C4-4072-4D32-82BF-86A0CDEF9F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rcRect/>
            <a:stretch/>
          </p:blipFill>
          <p:spPr>
            <a:xfrm>
              <a:off x="243441" y="691442"/>
              <a:ext cx="1080000" cy="1080000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3686138" y="1441850"/>
            <a:ext cx="3175281" cy="2113700"/>
            <a:chOff x="4194159" y="1951063"/>
            <a:chExt cx="3659897" cy="2430000"/>
          </a:xfrm>
        </p:grpSpPr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21CD48DF-1FDF-491D-B6AF-85722665ADDD}"/>
                </a:ext>
              </a:extLst>
            </p:cNvPr>
            <p:cNvSpPr/>
            <p:nvPr/>
          </p:nvSpPr>
          <p:spPr>
            <a:xfrm>
              <a:off x="6864056" y="1951063"/>
              <a:ext cx="990000" cy="99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CED6E7A6-B8D6-4244-B6A1-E489EE2D22CB}"/>
                </a:ext>
              </a:extLst>
            </p:cNvPr>
            <p:cNvSpPr/>
            <p:nvPr/>
          </p:nvSpPr>
          <p:spPr>
            <a:xfrm>
              <a:off x="4476000" y="3711179"/>
              <a:ext cx="3240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err="1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Негізгі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endPara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4194159" y="2037164"/>
              <a:ext cx="3643793" cy="2343899"/>
              <a:chOff x="3945847" y="1628265"/>
              <a:chExt cx="3643793" cy="2343899"/>
            </a:xfrm>
          </p:grpSpPr>
          <p:sp>
            <p:nvSpPr>
              <p:cNvPr id="4" name="Прямоугольник: скругленные углы 3">
                <a:extLst>
                  <a:ext uri="{FF2B5EF4-FFF2-40B4-BE49-F238E27FC236}">
                    <a16:creationId xmlns:a16="http://schemas.microsoft.com/office/drawing/2014/main" id="{BA91CA74-EB91-4124-89FB-7717B06E2A6C}"/>
                  </a:ext>
                </a:extLst>
              </p:cNvPr>
              <p:cNvSpPr/>
              <p:nvPr/>
            </p:nvSpPr>
            <p:spPr>
              <a:xfrm>
                <a:off x="3945847" y="2037164"/>
                <a:ext cx="3240000" cy="1935000"/>
              </a:xfrm>
              <a:prstGeom prst="roundRect">
                <a:avLst/>
              </a:prstGeom>
              <a:noFill/>
              <a:ln w="635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21ABD67-A4A6-4F05-BEFC-3D604BB00EAB}"/>
                  </a:ext>
                </a:extLst>
              </p:cNvPr>
              <p:cNvSpPr txBox="1"/>
              <p:nvPr/>
            </p:nvSpPr>
            <p:spPr>
              <a:xfrm>
                <a:off x="6779803" y="1628265"/>
                <a:ext cx="80983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4800" b="1" dirty="0">
                    <a:solidFill>
                      <a:schemeClr val="bg1"/>
                    </a:solidFill>
                  </a:rPr>
                  <a:t>0</a:t>
                </a:r>
                <a:r>
                  <a:rPr lang="en-US" sz="4800" b="1" dirty="0">
                    <a:solidFill>
                      <a:schemeClr val="bg1"/>
                    </a:solidFill>
                  </a:rPr>
                  <a:t>2</a:t>
                </a:r>
                <a:endParaRPr lang="ru-RU" sz="48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D3938F70-2098-4E3C-86CC-FAAC982999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rcRect/>
              <a:stretch/>
            </p:blipFill>
            <p:spPr>
              <a:xfrm>
                <a:off x="4171391" y="2222280"/>
                <a:ext cx="1080000" cy="1080000"/>
              </a:xfrm>
              <a:prstGeom prst="rect">
                <a:avLst/>
              </a:prstGeom>
            </p:spPr>
          </p:pic>
        </p:grpSp>
      </p:grpSp>
      <p:grpSp>
        <p:nvGrpSpPr>
          <p:cNvPr id="22" name="Группа 21"/>
          <p:cNvGrpSpPr/>
          <p:nvPr/>
        </p:nvGrpSpPr>
        <p:grpSpPr>
          <a:xfrm>
            <a:off x="6689183" y="2803397"/>
            <a:ext cx="3171751" cy="2237410"/>
            <a:chOff x="8132245" y="2749499"/>
            <a:chExt cx="3501313" cy="2476806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F22B0AB6-277E-4ADA-AC26-C842F8F2256F}"/>
                </a:ext>
              </a:extLst>
            </p:cNvPr>
            <p:cNvSpPr/>
            <p:nvPr/>
          </p:nvSpPr>
          <p:spPr>
            <a:xfrm>
              <a:off x="8132245" y="3291305"/>
              <a:ext cx="3240000" cy="1935000"/>
            </a:xfrm>
            <a:prstGeom prst="roundRect">
              <a:avLst/>
            </a:pr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6A78A753-178A-419F-B5EA-1FA6BCD1FBD8}"/>
                </a:ext>
              </a:extLst>
            </p:cNvPr>
            <p:cNvSpPr/>
            <p:nvPr/>
          </p:nvSpPr>
          <p:spPr>
            <a:xfrm>
              <a:off x="10643558" y="2749499"/>
              <a:ext cx="990000" cy="9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F5EAD86-0441-42C3-841F-7CB644A282C9}"/>
                </a:ext>
              </a:extLst>
            </p:cNvPr>
            <p:cNvSpPr txBox="1"/>
            <p:nvPr/>
          </p:nvSpPr>
          <p:spPr>
            <a:xfrm>
              <a:off x="10733640" y="2829001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chemeClr val="bg1"/>
                  </a:solidFill>
                </a:rPr>
                <a:t>0</a:t>
              </a:r>
              <a:r>
                <a:rPr lang="en-US" sz="4800" b="1" dirty="0">
                  <a:solidFill>
                    <a:schemeClr val="bg1"/>
                  </a:solidFill>
                </a:rPr>
                <a:t>3</a:t>
              </a:r>
              <a:endParaRPr lang="ru-RU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DE02702E-7844-42D4-9E92-2120B722CE75}"/>
                </a:ext>
              </a:extLst>
            </p:cNvPr>
            <p:cNvSpPr/>
            <p:nvPr/>
          </p:nvSpPr>
          <p:spPr>
            <a:xfrm>
              <a:off x="8132245" y="4562113"/>
              <a:ext cx="3240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err="1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Қорытынды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endPara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0" name="Рисунок 19">
              <a:extLst>
                <a:ext uri="{FF2B5EF4-FFF2-40B4-BE49-F238E27FC236}">
                  <a16:creationId xmlns:a16="http://schemas.microsoft.com/office/drawing/2014/main" id="{52D4E8FC-759D-412C-BFC2-5B56266013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duotone>
                <a:prstClr val="black"/>
                <a:schemeClr val="bg2">
                  <a:lumMod val="5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8339543" y="3402051"/>
              <a:ext cx="987588" cy="98758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5" name="Выгнутая вверх стрелка 24"/>
          <p:cNvSpPr/>
          <p:nvPr/>
        </p:nvSpPr>
        <p:spPr>
          <a:xfrm rot="2539899">
            <a:off x="3913018" y="677408"/>
            <a:ext cx="1665000" cy="72037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 rot="2539899">
            <a:off x="6848318" y="2110714"/>
            <a:ext cx="1665000" cy="720377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верх стрелка 27"/>
          <p:cNvSpPr/>
          <p:nvPr/>
        </p:nvSpPr>
        <p:spPr>
          <a:xfrm rot="10604321">
            <a:off x="4830528" y="5428418"/>
            <a:ext cx="4137351" cy="853033"/>
          </a:xfrm>
          <a:prstGeom prst="curvedDownArrow">
            <a:avLst>
              <a:gd name="adj1" fmla="val 25000"/>
              <a:gd name="adj2" fmla="val 53257"/>
              <a:gd name="adj3" fmla="val 5250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268975" y="2509038"/>
            <a:ext cx="2703790" cy="657237"/>
            <a:chOff x="2615952" y="492284"/>
            <a:chExt cx="2061053" cy="579551"/>
          </a:xfrm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2615952" y="492284"/>
              <a:ext cx="2061053" cy="57955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Скругленный прямоугольник 4"/>
            <p:cNvSpPr txBox="1"/>
            <p:nvPr/>
          </p:nvSpPr>
          <p:spPr>
            <a:xfrm>
              <a:off x="2644243" y="520575"/>
              <a:ext cx="2004471" cy="5229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00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Жобалық топ құру. \Талдықорған қаласы, №13 орта мектебі, Текелі қаласы, №8 орта мектебі\</a:t>
              </a:r>
              <a:endParaRPr lang="ru-RU" sz="1000" kern="1200" dirty="0" smtClean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63886" y="3213814"/>
            <a:ext cx="2619899" cy="579551"/>
            <a:chOff x="2538392" y="1012017"/>
            <a:chExt cx="2061053" cy="579551"/>
          </a:xfrm>
        </p:grpSpPr>
        <p:sp>
          <p:nvSpPr>
            <p:cNvPr id="46" name="Скругленный прямоугольник 45"/>
            <p:cNvSpPr/>
            <p:nvPr/>
          </p:nvSpPr>
          <p:spPr>
            <a:xfrm>
              <a:off x="2538392" y="1012017"/>
              <a:ext cx="2061053" cy="57955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Скругленный прямоугольник 6"/>
            <p:cNvSpPr txBox="1"/>
            <p:nvPr/>
          </p:nvSpPr>
          <p:spPr>
            <a:xfrm>
              <a:off x="2585544" y="1062311"/>
              <a:ext cx="2004471" cy="5229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10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Қызмет нәтижелерін талдау. 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10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Әдістемелік ұсыныстар әзірлеу.</a:t>
              </a:r>
              <a:endParaRPr lang="ru-RU" sz="1100" kern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888224" y="3828290"/>
            <a:ext cx="2627890" cy="636648"/>
            <a:chOff x="2634594" y="2886426"/>
            <a:chExt cx="2065958" cy="579551"/>
          </a:xfrm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2639499" y="2886426"/>
              <a:ext cx="2061053" cy="57955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Скругленный прямоугольник 8"/>
            <p:cNvSpPr txBox="1"/>
            <p:nvPr/>
          </p:nvSpPr>
          <p:spPr>
            <a:xfrm>
              <a:off x="2634594" y="2915950"/>
              <a:ext cx="2004471" cy="5229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05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Жоба тақырыбы бойынша қажетті ақпараттық көздерді жинау, талдау, іріктеу.</a:t>
              </a:r>
              <a:endParaRPr lang="ru-RU" sz="1050" kern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1309246" y="4519419"/>
            <a:ext cx="2619897" cy="623410"/>
            <a:chOff x="2615952" y="2448272"/>
            <a:chExt cx="2061053" cy="579551"/>
          </a:xfrm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2615952" y="2448272"/>
              <a:ext cx="2061053" cy="57955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Скругленный прямоугольник 10"/>
            <p:cNvSpPr txBox="1"/>
            <p:nvPr/>
          </p:nvSpPr>
          <p:spPr>
            <a:xfrm>
              <a:off x="2644243" y="2476563"/>
              <a:ext cx="2004471" cy="5229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05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Жобаны іске асыру бойынша жоспар-кестені әзірлеу</a:t>
              </a:r>
              <a:endParaRPr lang="ru-RU" sz="1050" kern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681901" y="5173261"/>
            <a:ext cx="2602728" cy="614765"/>
            <a:chOff x="2615952" y="3100267"/>
            <a:chExt cx="2061053" cy="579551"/>
          </a:xfrm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2615952" y="3100267"/>
              <a:ext cx="2061053" cy="57955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Скругленный прямоугольник 12"/>
            <p:cNvSpPr txBox="1"/>
            <p:nvPr/>
          </p:nvSpPr>
          <p:spPr>
            <a:xfrm>
              <a:off x="2644243" y="3128558"/>
              <a:ext cx="2004471" cy="5229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000" b="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Инклюзивті білім беру моделін таныстыру. Эксперименттің нормативтік-құқықтық базасын құру.</a:t>
              </a:r>
              <a:endParaRPr lang="ru-RU" sz="1000" b="0" kern="1200" dirty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2053276" y="5825453"/>
            <a:ext cx="2715712" cy="579551"/>
            <a:chOff x="2630736" y="3175204"/>
            <a:chExt cx="2715712" cy="579551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2630736" y="3175204"/>
              <a:ext cx="2715712" cy="57955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Скругленный прямоугольник 14"/>
            <p:cNvSpPr txBox="1"/>
            <p:nvPr/>
          </p:nvSpPr>
          <p:spPr>
            <a:xfrm>
              <a:off x="3091338" y="3175204"/>
              <a:ext cx="2004471" cy="5229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 smtClean="0">
                <a:solidFill>
                  <a:srgbClr val="0520E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 err="1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Қорытынды</a:t>
              </a:r>
              <a:r>
                <a:rPr lang="ru-RU" sz="100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sz="1000" kern="1200" dirty="0" err="1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Эксперименттік</a:t>
              </a:r>
              <a:r>
                <a:rPr lang="ru-RU" sz="100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000" kern="1200" dirty="0" err="1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қызмет</a:t>
              </a:r>
              <a:r>
                <a:rPr lang="ru-RU" sz="100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000" kern="1200" dirty="0" err="1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нәтижелерін</a:t>
              </a:r>
              <a:r>
                <a:rPr lang="ru-RU" sz="100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000" kern="1200" dirty="0" err="1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талдау</a:t>
              </a:r>
              <a:r>
                <a:rPr lang="ru-RU" sz="100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sz="1000" kern="1200" dirty="0" err="1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Жобаның</a:t>
              </a:r>
              <a:r>
                <a:rPr lang="ru-RU" sz="100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000" kern="1200" dirty="0" err="1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тиімділігін</a:t>
              </a:r>
              <a:r>
                <a:rPr lang="ru-RU" sz="100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000" kern="1200" dirty="0" err="1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бағалау</a:t>
              </a:r>
              <a:r>
                <a:rPr lang="ru-RU" sz="1000" kern="1200" dirty="0" smtClean="0">
                  <a:solidFill>
                    <a:srgbClr val="0520E9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50" name="Picture 3" descr="hello_html_33ad515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8"/>
          <a:stretch>
            <a:fillRect/>
          </a:stretch>
        </p:blipFill>
        <p:spPr bwMode="auto">
          <a:xfrm>
            <a:off x="8964118" y="421100"/>
            <a:ext cx="2664133" cy="181847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58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Выгнутая вверх стрелка 14"/>
          <p:cNvSpPr/>
          <p:nvPr/>
        </p:nvSpPr>
        <p:spPr>
          <a:xfrm rot="442583">
            <a:off x="2107864" y="652139"/>
            <a:ext cx="4491413" cy="948504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Выгнутая вверх стрелка 2"/>
          <p:cNvSpPr/>
          <p:nvPr/>
        </p:nvSpPr>
        <p:spPr>
          <a:xfrm rot="262565">
            <a:off x="4271410" y="473441"/>
            <a:ext cx="5818946" cy="1196953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4681" y="324000"/>
            <a:ext cx="4989472" cy="1170000"/>
          </a:xfrm>
          <a:prstGeom prst="roundRect">
            <a:avLst/>
          </a:prstGeom>
        </p:spPr>
        <p:style>
          <a:lnRef idx="1">
            <a:schemeClr val="accent6"/>
          </a:lnRef>
          <a:fillRef idx="1001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k-KZ" sz="16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кәсіби сұхбат, кеңес беру, семинарлар, форум,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дөңгелек үстел, воркшоп,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19804" y="2762926"/>
            <a:ext cx="223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Рабочий стол 2019 мамыр\рабочий стол 2018\СЕМИНАР 2019\ЦАН\Новая папка\IMG-20190111-WA0005.jpg"/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8" b="9099"/>
          <a:stretch/>
        </p:blipFill>
        <p:spPr bwMode="auto">
          <a:xfrm>
            <a:off x="4439844" y="2117703"/>
            <a:ext cx="3014699" cy="18851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инара\Desktop\жоба 2019\Новая папка (2)\IMG-20190430-WA0006.jpg"/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9" r="8600" b="12500"/>
          <a:stretch/>
        </p:blipFill>
        <p:spPr bwMode="auto">
          <a:xfrm>
            <a:off x="712522" y="2148860"/>
            <a:ext cx="3028212" cy="17821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Динара\Desktop\жоба 2019\Новая папка (2)\IMG-20190328-WA00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000" y="2040647"/>
            <a:ext cx="3024666" cy="20392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8166145" y="4599000"/>
            <a:ext cx="3384376" cy="89415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k-K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«Инклюзивті оқу мен оқытудағы қиындықтар» </a:t>
            </a:r>
          </a:p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Талдықорған қаласы, №13 орта мектебі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4681" y="4244842"/>
            <a:ext cx="3329289" cy="13415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k-K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«Жалпы білім беру ұйымдарында ерекше қажеттілігі бар оқушыларды оқытуды ұйымдастырудың жолдары» </a:t>
            </a:r>
          </a:p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облыстық семинары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Талдықорған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№13 орта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мектебі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44933" y="4244842"/>
            <a:ext cx="3384376" cy="13415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k-K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kk-KZ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«Жеке тұлғаның сын тұрғысынан ойлау дағдысын қалыптастырудың әдіс-тәсілдері» коучинг Кәмелеттік жасқа толмаған  жасөспірімдерді оңалту орталығы</a:t>
            </a:r>
          </a:p>
          <a:p>
            <a:endParaRPr lang="kk-KZ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686000" y="1537744"/>
            <a:ext cx="379561" cy="366647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79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5976322a44a97ac26d815ee62557e8e28e4d658"/>
</p:tagLst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290</Words>
  <Application>Microsoft Office PowerPoint</Application>
  <PresentationFormat>Широкоэкранный</PresentationFormat>
  <Paragraphs>69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Пользователь</cp:lastModifiedBy>
  <cp:revision>49</cp:revision>
  <dcterms:created xsi:type="dcterms:W3CDTF">2020-07-14T14:01:38Z</dcterms:created>
  <dcterms:modified xsi:type="dcterms:W3CDTF">2021-09-17T10:40:25Z</dcterms:modified>
</cp:coreProperties>
</file>